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9"/>
  </p:notesMasterIdLst>
  <p:sldIdLst>
    <p:sldId id="278" r:id="rId2"/>
    <p:sldId id="279" r:id="rId3"/>
    <p:sldId id="448" r:id="rId4"/>
    <p:sldId id="280" r:id="rId5"/>
    <p:sldId id="281" r:id="rId6"/>
    <p:sldId id="282"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450" r:id="rId23"/>
    <p:sldId id="451" r:id="rId24"/>
    <p:sldId id="452" r:id="rId25"/>
    <p:sldId id="453" r:id="rId26"/>
    <p:sldId id="454" r:id="rId27"/>
    <p:sldId id="299" r:id="rId28"/>
    <p:sldId id="465" r:id="rId29"/>
    <p:sldId id="466" r:id="rId30"/>
    <p:sldId id="467" r:id="rId31"/>
    <p:sldId id="300" r:id="rId32"/>
    <p:sldId id="301" r:id="rId33"/>
    <p:sldId id="302" r:id="rId34"/>
    <p:sldId id="303" r:id="rId35"/>
    <p:sldId id="304" r:id="rId36"/>
    <p:sldId id="305" r:id="rId37"/>
    <p:sldId id="306" r:id="rId38"/>
    <p:sldId id="307" r:id="rId39"/>
    <p:sldId id="308" r:id="rId40"/>
    <p:sldId id="46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264" r:id="rId91"/>
    <p:sldId id="364" r:id="rId92"/>
    <p:sldId id="365" r:id="rId93"/>
    <p:sldId id="366" r:id="rId94"/>
    <p:sldId id="367" r:id="rId95"/>
    <p:sldId id="368" r:id="rId96"/>
    <p:sldId id="369" r:id="rId97"/>
    <p:sldId id="370" r:id="rId98"/>
    <p:sldId id="371" r:id="rId99"/>
    <p:sldId id="372" r:id="rId100"/>
    <p:sldId id="373" r:id="rId101"/>
    <p:sldId id="374" r:id="rId102"/>
    <p:sldId id="375" r:id="rId103"/>
    <p:sldId id="376" r:id="rId104"/>
    <p:sldId id="377" r:id="rId105"/>
    <p:sldId id="378" r:id="rId106"/>
    <p:sldId id="379" r:id="rId107"/>
    <p:sldId id="380"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408" r:id="rId121"/>
    <p:sldId id="260" r:id="rId122"/>
    <p:sldId id="393" r:id="rId123"/>
    <p:sldId id="394" r:id="rId124"/>
    <p:sldId id="395" r:id="rId125"/>
    <p:sldId id="396" r:id="rId126"/>
    <p:sldId id="397" r:id="rId127"/>
    <p:sldId id="398" r:id="rId128"/>
    <p:sldId id="399" r:id="rId129"/>
    <p:sldId id="400" r:id="rId130"/>
    <p:sldId id="401" r:id="rId131"/>
    <p:sldId id="402" r:id="rId132"/>
    <p:sldId id="403" r:id="rId133"/>
    <p:sldId id="404" r:id="rId134"/>
    <p:sldId id="405" r:id="rId135"/>
    <p:sldId id="406" r:id="rId136"/>
    <p:sldId id="407" r:id="rId137"/>
    <p:sldId id="434" r:id="rId1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3" autoAdjust="0"/>
    <p:restoredTop sz="93062" autoAdjust="0"/>
  </p:normalViewPr>
  <p:slideViewPr>
    <p:cSldViewPr snapToGrid="0">
      <p:cViewPr varScale="1">
        <p:scale>
          <a:sx n="112" d="100"/>
          <a:sy n="112" d="100"/>
        </p:scale>
        <p:origin x="126" y="3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F2A9D-2A29-44A9-99BA-C56B1BE60162}" type="datetimeFigureOut">
              <a:rPr lang="zh-CN" altLang="en-US" smtClean="0"/>
              <a:pPr/>
              <a:t>2024/9/11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86DE2-AD12-4A0C-A843-BFAE03BDDD9D}" type="slidenum">
              <a:rPr lang="zh-CN" altLang="en-US" smtClean="0"/>
              <a:pPr/>
              <a:t>‹#›</a:t>
            </a:fld>
            <a:endParaRPr lang="zh-CN" altLang="en-US"/>
          </a:p>
        </p:txBody>
      </p:sp>
    </p:spTree>
    <p:extLst>
      <p:ext uri="{BB962C8B-B14F-4D97-AF65-F5344CB8AC3E}">
        <p14:creationId xmlns:p14="http://schemas.microsoft.com/office/powerpoint/2010/main" val="880084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86DE2-AD12-4A0C-A843-BFAE03BDDD9D}" type="slidenum">
              <a:rPr lang="zh-CN" altLang="en-US" smtClean="0"/>
              <a:pPr/>
              <a:t>28</a:t>
            </a:fld>
            <a:endParaRPr lang="zh-CN" altLang="en-US"/>
          </a:p>
        </p:txBody>
      </p:sp>
    </p:spTree>
    <p:extLst>
      <p:ext uri="{BB962C8B-B14F-4D97-AF65-F5344CB8AC3E}">
        <p14:creationId xmlns:p14="http://schemas.microsoft.com/office/powerpoint/2010/main" val="23493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A9FC210-04CC-42A9-8222-5D7F8C4B3035}" type="datetimeFigureOut">
              <a:rPr lang="zh-CN" altLang="en-US" smtClean="0"/>
              <a:pPr/>
              <a:t>2024/9/11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2888071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A9FC210-04CC-42A9-8222-5D7F8C4B3035}" type="datetimeFigureOut">
              <a:rPr lang="zh-CN" altLang="en-US" smtClean="0"/>
              <a:pPr/>
              <a:t>2024/9/11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1880120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A9FC210-04CC-42A9-8222-5D7F8C4B3035}" type="datetimeFigureOut">
              <a:rPr lang="zh-CN" altLang="en-US" smtClean="0"/>
              <a:pPr/>
              <a:t>2024/9/11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1613392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A9FC210-04CC-42A9-8222-5D7F8C4B3035}" type="datetimeFigureOut">
              <a:rPr lang="zh-CN" altLang="en-US" smtClean="0"/>
              <a:pPr/>
              <a:t>2024/9/11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4257873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A9FC210-04CC-42A9-8222-5D7F8C4B3035}" type="datetimeFigureOut">
              <a:rPr lang="zh-CN" altLang="en-US" smtClean="0"/>
              <a:pPr/>
              <a:t>2024/9/11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512606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A9FC210-04CC-42A9-8222-5D7F8C4B3035}" type="datetimeFigureOut">
              <a:rPr lang="zh-CN" altLang="en-US" smtClean="0"/>
              <a:pPr/>
              <a:t>2024/9/11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3966807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A9FC210-04CC-42A9-8222-5D7F8C4B3035}" type="datetimeFigureOut">
              <a:rPr lang="zh-CN" altLang="en-US" smtClean="0"/>
              <a:pPr/>
              <a:t>2024/9/11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1485089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A9FC210-04CC-42A9-8222-5D7F8C4B3035}" type="datetimeFigureOut">
              <a:rPr lang="zh-CN" altLang="en-US" smtClean="0"/>
              <a:pPr/>
              <a:t>2024/9/11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817301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9FC210-04CC-42A9-8222-5D7F8C4B3035}" type="datetimeFigureOut">
              <a:rPr lang="zh-CN" altLang="en-US" smtClean="0"/>
              <a:pPr/>
              <a:t>2024/9/11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296195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A9FC210-04CC-42A9-8222-5D7F8C4B3035}" type="datetimeFigureOut">
              <a:rPr lang="zh-CN" altLang="en-US" smtClean="0"/>
              <a:pPr/>
              <a:t>2024/9/11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60948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A9FC210-04CC-42A9-8222-5D7F8C4B3035}" type="datetimeFigureOut">
              <a:rPr lang="zh-CN" altLang="en-US" smtClean="0"/>
              <a:pPr/>
              <a:t>2024/9/11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801574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9FC210-04CC-42A9-8222-5D7F8C4B3035}" type="datetimeFigureOut">
              <a:rPr lang="zh-CN" altLang="en-US" smtClean="0"/>
              <a:pPr/>
              <a:t>2024/9/11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5769AC-008E-42D8-BA50-076541196CD1}" type="slidenum">
              <a:rPr lang="zh-CN" altLang="en-US" smtClean="0"/>
              <a:pPr/>
              <a:t>‹#›</a:t>
            </a:fld>
            <a:endParaRPr lang="zh-CN" altLang="en-US"/>
          </a:p>
        </p:txBody>
      </p:sp>
    </p:spTree>
    <p:extLst>
      <p:ext uri="{BB962C8B-B14F-4D97-AF65-F5344CB8AC3E}">
        <p14:creationId xmlns:p14="http://schemas.microsoft.com/office/powerpoint/2010/main" val="265126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1268" y="2818958"/>
            <a:ext cx="10515600" cy="1325563"/>
          </a:xfrm>
        </p:spPr>
        <p:txBody>
          <a:bodyPr/>
          <a:lstStyle/>
          <a:p>
            <a:pPr algn="ctr"/>
            <a:r>
              <a:rPr lang="en-US" altLang="zh-CN" dirty="0">
                <a:effectLst>
                  <a:outerShdw blurRad="38100" dist="38100" dir="2700000" algn="tl">
                    <a:srgbClr val="000000">
                      <a:alpha val="43137"/>
                    </a:srgbClr>
                  </a:outerShdw>
                </a:effectLst>
              </a:rPr>
              <a:t>Elementary Rules of Usage</a:t>
            </a:r>
            <a:endParaRPr lang="zh-CN"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68808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3:</a:t>
            </a:r>
            <a:endParaRPr lang="zh-CN" altLang="en-US" dirty="0"/>
          </a:p>
        </p:txBody>
      </p:sp>
      <p:sp>
        <p:nvSpPr>
          <p:cNvPr id="3" name="内容占位符 2"/>
          <p:cNvSpPr>
            <a:spLocks noGrp="1"/>
          </p:cNvSpPr>
          <p:nvPr>
            <p:ph idx="1"/>
          </p:nvPr>
        </p:nvSpPr>
        <p:spPr/>
        <p:txBody>
          <a:bodyPr/>
          <a:lstStyle/>
          <a:p>
            <a:r>
              <a:rPr lang="en-US" altLang="zh-CN" dirty="0"/>
              <a:t>The same principle of comma use applies to participial phrases and to appositives.</a:t>
            </a:r>
          </a:p>
          <a:p>
            <a:pPr lvl="1"/>
            <a:r>
              <a:rPr lang="en-US" altLang="zh-CN" dirty="0"/>
              <a:t>People sitting in the rear couldn't hear,  (restrictive)</a:t>
            </a:r>
          </a:p>
          <a:p>
            <a:pPr lvl="1"/>
            <a:r>
              <a:rPr lang="en-US" altLang="zh-CN" dirty="0"/>
              <a:t>Uncle Bert, being slightly deaf, moved forward,  (non-restrictive )</a:t>
            </a:r>
          </a:p>
          <a:p>
            <a:pPr lvl="1"/>
            <a:r>
              <a:rPr lang="en-US" altLang="zh-CN" dirty="0"/>
              <a:t>My cousin Bob is a talented harpist,  (restrictive )</a:t>
            </a:r>
          </a:p>
          <a:p>
            <a:pPr lvl="1"/>
            <a:r>
              <a:rPr lang="en-US" altLang="zh-CN" dirty="0"/>
              <a:t>Our oldest daughter, Mary, sings,  (nonrestrictive)</a:t>
            </a:r>
          </a:p>
          <a:p>
            <a:r>
              <a:rPr lang="en-US" altLang="zh-CN" dirty="0"/>
              <a:t>When the main clause of a sentence is preceded by a phrase or a subordinate clause, use a comma to set off these elements.</a:t>
            </a:r>
          </a:p>
          <a:p>
            <a:pPr lvl="1"/>
            <a:r>
              <a:rPr lang="en-US" altLang="zh-CN" b="1" i="1" dirty="0"/>
              <a:t>Partly by hard fighting, partly by diplomatic skill, </a:t>
            </a:r>
            <a:r>
              <a:rPr lang="en-US" altLang="zh-CN" dirty="0"/>
              <a:t>they enlarged their dominions to the east and rose to royal rank with the possession of Sicily.</a:t>
            </a:r>
            <a:endParaRPr lang="zh-CN" altLang="en-US" dirty="0"/>
          </a:p>
        </p:txBody>
      </p:sp>
    </p:spTree>
    <p:extLst>
      <p:ext uri="{BB962C8B-B14F-4D97-AF65-F5344CB8AC3E}">
        <p14:creationId xmlns:p14="http://schemas.microsoft.com/office/powerpoint/2010/main" val="847176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Remove symbols that are used only once</a:t>
            </a:r>
            <a:endParaRPr lang="zh-CN" altLang="en-US" dirty="0"/>
          </a:p>
        </p:txBody>
      </p:sp>
      <p:pic>
        <p:nvPicPr>
          <p:cNvPr id="4" name="图片 3"/>
          <p:cNvPicPr>
            <a:picLocks noChangeAspect="1"/>
          </p:cNvPicPr>
          <p:nvPr/>
        </p:nvPicPr>
        <p:blipFill rotWithShape="1">
          <a:blip r:embed="rId2" cstate="print"/>
          <a:srcRect l="24778" t="29367" r="26994" b="47680"/>
          <a:stretch/>
        </p:blipFill>
        <p:spPr>
          <a:xfrm>
            <a:off x="686315" y="2013995"/>
            <a:ext cx="10667485" cy="2855864"/>
          </a:xfrm>
          <a:prstGeom prst="rect">
            <a:avLst/>
          </a:prstGeom>
        </p:spPr>
      </p:pic>
    </p:spTree>
    <p:extLst>
      <p:ext uri="{BB962C8B-B14F-4D97-AF65-F5344CB8AC3E}">
        <p14:creationId xmlns:p14="http://schemas.microsoft.com/office/powerpoint/2010/main" val="2059858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856" y="0"/>
            <a:ext cx="10515600" cy="1325563"/>
          </a:xfrm>
        </p:spPr>
        <p:txBody>
          <a:bodyPr/>
          <a:lstStyle/>
          <a:p>
            <a:pPr algn="ctr"/>
            <a:r>
              <a:rPr lang="en-US" altLang="zh-CN" dirty="0"/>
              <a:t>Figures and Tables</a:t>
            </a:r>
            <a:endParaRPr lang="zh-CN" altLang="en-US" dirty="0"/>
          </a:p>
        </p:txBody>
      </p:sp>
      <p:pic>
        <p:nvPicPr>
          <p:cNvPr id="4" name="图片 3"/>
          <p:cNvPicPr>
            <a:picLocks noChangeAspect="1"/>
          </p:cNvPicPr>
          <p:nvPr/>
        </p:nvPicPr>
        <p:blipFill rotWithShape="1">
          <a:blip r:embed="rId2" cstate="print"/>
          <a:srcRect l="24114" t="13839" r="24526" b="11899"/>
          <a:stretch/>
        </p:blipFill>
        <p:spPr>
          <a:xfrm>
            <a:off x="2060294" y="1203767"/>
            <a:ext cx="7593862" cy="5477540"/>
          </a:xfrm>
          <a:prstGeom prst="rect">
            <a:avLst/>
          </a:prstGeom>
        </p:spPr>
      </p:pic>
    </p:spTree>
    <p:extLst>
      <p:ext uri="{BB962C8B-B14F-4D97-AF65-F5344CB8AC3E}">
        <p14:creationId xmlns:p14="http://schemas.microsoft.com/office/powerpoint/2010/main" val="32597747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Math and Sentences</a:t>
            </a:r>
            <a:endParaRPr lang="zh-CN" altLang="en-US" dirty="0"/>
          </a:p>
        </p:txBody>
      </p:sp>
      <p:pic>
        <p:nvPicPr>
          <p:cNvPr id="4" name="图片 3"/>
          <p:cNvPicPr>
            <a:picLocks noChangeAspect="1"/>
          </p:cNvPicPr>
          <p:nvPr/>
        </p:nvPicPr>
        <p:blipFill rotWithShape="1">
          <a:blip r:embed="rId2" cstate="print"/>
          <a:srcRect l="25443" t="29874" r="23766" b="47341"/>
          <a:stretch/>
        </p:blipFill>
        <p:spPr>
          <a:xfrm>
            <a:off x="1138606" y="2187615"/>
            <a:ext cx="10366629" cy="2615879"/>
          </a:xfrm>
          <a:prstGeom prst="rect">
            <a:avLst/>
          </a:prstGeom>
        </p:spPr>
      </p:pic>
    </p:spTree>
    <p:extLst>
      <p:ext uri="{BB962C8B-B14F-4D97-AF65-F5344CB8AC3E}">
        <p14:creationId xmlns:p14="http://schemas.microsoft.com/office/powerpoint/2010/main" val="27895783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Do not begin a sentence with a symbol</a:t>
            </a:r>
            <a:endParaRPr lang="zh-CN" altLang="en-US" dirty="0"/>
          </a:p>
        </p:txBody>
      </p:sp>
      <p:pic>
        <p:nvPicPr>
          <p:cNvPr id="4" name="图片 3"/>
          <p:cNvPicPr>
            <a:picLocks noChangeAspect="1"/>
          </p:cNvPicPr>
          <p:nvPr/>
        </p:nvPicPr>
        <p:blipFill rotWithShape="1">
          <a:blip r:embed="rId2" cstate="print"/>
          <a:srcRect l="25063" t="38987" r="25000" b="27089"/>
          <a:stretch/>
        </p:blipFill>
        <p:spPr>
          <a:xfrm>
            <a:off x="1018571" y="1837948"/>
            <a:ext cx="10335229" cy="3949393"/>
          </a:xfrm>
          <a:prstGeom prst="rect">
            <a:avLst/>
          </a:prstGeom>
        </p:spPr>
      </p:pic>
    </p:spTree>
    <p:extLst>
      <p:ext uri="{BB962C8B-B14F-4D97-AF65-F5344CB8AC3E}">
        <p14:creationId xmlns:p14="http://schemas.microsoft.com/office/powerpoint/2010/main" val="6924735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Make sure the same symbol is always read the same</a:t>
            </a:r>
            <a:endParaRPr lang="zh-CN" altLang="en-US" dirty="0"/>
          </a:p>
        </p:txBody>
      </p:sp>
      <p:grpSp>
        <p:nvGrpSpPr>
          <p:cNvPr id="6" name="组合 5"/>
          <p:cNvGrpSpPr/>
          <p:nvPr/>
        </p:nvGrpSpPr>
        <p:grpSpPr>
          <a:xfrm>
            <a:off x="943646" y="1918223"/>
            <a:ext cx="9528430" cy="4364761"/>
            <a:chOff x="1464507" y="1825625"/>
            <a:chExt cx="9528430" cy="4364761"/>
          </a:xfrm>
        </p:grpSpPr>
        <p:pic>
          <p:nvPicPr>
            <p:cNvPr id="4" name="图片 3"/>
            <p:cNvPicPr>
              <a:picLocks noChangeAspect="1"/>
            </p:cNvPicPr>
            <p:nvPr/>
          </p:nvPicPr>
          <p:blipFill rotWithShape="1">
            <a:blip r:embed="rId2" cstate="print"/>
            <a:srcRect l="25728" t="19578" r="23671" b="57975"/>
            <a:stretch/>
          </p:blipFill>
          <p:spPr>
            <a:xfrm>
              <a:off x="1464507" y="1825625"/>
              <a:ext cx="9091605" cy="2268638"/>
            </a:xfrm>
            <a:prstGeom prst="rect">
              <a:avLst/>
            </a:prstGeom>
          </p:spPr>
        </p:pic>
        <p:pic>
          <p:nvPicPr>
            <p:cNvPr id="5" name="图片 4"/>
            <p:cNvPicPr>
              <a:picLocks noChangeAspect="1"/>
            </p:cNvPicPr>
            <p:nvPr/>
          </p:nvPicPr>
          <p:blipFill rotWithShape="1">
            <a:blip r:embed="rId2" cstate="print"/>
            <a:srcRect l="25158" t="72236" r="24241" b="8355"/>
            <a:stretch/>
          </p:blipFill>
          <p:spPr>
            <a:xfrm>
              <a:off x="1464507" y="4134533"/>
              <a:ext cx="9528430" cy="2055853"/>
            </a:xfrm>
            <a:prstGeom prst="rect">
              <a:avLst/>
            </a:prstGeom>
          </p:spPr>
        </p:pic>
      </p:grpSp>
    </p:spTree>
    <p:extLst>
      <p:ext uri="{BB962C8B-B14F-4D97-AF65-F5344CB8AC3E}">
        <p14:creationId xmlns:p14="http://schemas.microsoft.com/office/powerpoint/2010/main" val="31888835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Punctuation and coherence</a:t>
            </a:r>
            <a:endParaRPr lang="zh-CN" altLang="en-US" dirty="0"/>
          </a:p>
        </p:txBody>
      </p:sp>
      <p:pic>
        <p:nvPicPr>
          <p:cNvPr id="4" name="图片 3"/>
          <p:cNvPicPr>
            <a:picLocks noChangeAspect="1"/>
          </p:cNvPicPr>
          <p:nvPr/>
        </p:nvPicPr>
        <p:blipFill rotWithShape="1">
          <a:blip r:embed="rId2" cstate="print"/>
          <a:srcRect l="25253" t="29874" r="24146" b="25063"/>
          <a:stretch/>
        </p:blipFill>
        <p:spPr>
          <a:xfrm>
            <a:off x="1382415" y="1805650"/>
            <a:ext cx="8849605" cy="4433105"/>
          </a:xfrm>
          <a:prstGeom prst="rect">
            <a:avLst/>
          </a:prstGeom>
        </p:spPr>
      </p:pic>
    </p:spTree>
    <p:extLst>
      <p:ext uri="{BB962C8B-B14F-4D97-AF65-F5344CB8AC3E}">
        <p14:creationId xmlns:p14="http://schemas.microsoft.com/office/powerpoint/2010/main" val="18488831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Separate different formulas with words</a:t>
            </a:r>
            <a:endParaRPr lang="zh-CN" altLang="en-US" dirty="0"/>
          </a:p>
        </p:txBody>
      </p:sp>
      <p:grpSp>
        <p:nvGrpSpPr>
          <p:cNvPr id="6" name="组合 5"/>
          <p:cNvGrpSpPr/>
          <p:nvPr/>
        </p:nvGrpSpPr>
        <p:grpSpPr>
          <a:xfrm>
            <a:off x="2974694" y="1690688"/>
            <a:ext cx="7072132" cy="4641448"/>
            <a:chOff x="2534856" y="1504709"/>
            <a:chExt cx="6192456" cy="4120589"/>
          </a:xfrm>
        </p:grpSpPr>
        <p:pic>
          <p:nvPicPr>
            <p:cNvPr id="4" name="图片 3"/>
            <p:cNvPicPr>
              <a:picLocks noChangeAspect="1"/>
            </p:cNvPicPr>
            <p:nvPr/>
          </p:nvPicPr>
          <p:blipFill rotWithShape="1">
            <a:blip r:embed="rId2" cstate="print"/>
            <a:srcRect l="25538" t="16371" r="24526" b="35359"/>
            <a:stretch/>
          </p:blipFill>
          <p:spPr>
            <a:xfrm>
              <a:off x="2534856" y="1504709"/>
              <a:ext cx="6088283" cy="3310360"/>
            </a:xfrm>
            <a:prstGeom prst="rect">
              <a:avLst/>
            </a:prstGeom>
          </p:spPr>
        </p:pic>
        <p:pic>
          <p:nvPicPr>
            <p:cNvPr id="5" name="图片 4"/>
            <p:cNvPicPr>
              <a:picLocks noChangeAspect="1"/>
            </p:cNvPicPr>
            <p:nvPr/>
          </p:nvPicPr>
          <p:blipFill rotWithShape="1">
            <a:blip r:embed="rId3" cstate="print"/>
            <a:srcRect l="25823" t="49114" r="23386" b="39072"/>
            <a:stretch/>
          </p:blipFill>
          <p:spPr>
            <a:xfrm>
              <a:off x="2534856" y="4815069"/>
              <a:ext cx="6192456" cy="810229"/>
            </a:xfrm>
            <a:prstGeom prst="rect">
              <a:avLst/>
            </a:prstGeom>
          </p:spPr>
        </p:pic>
      </p:grpSp>
    </p:spTree>
    <p:extLst>
      <p:ext uri="{BB962C8B-B14F-4D97-AF65-F5344CB8AC3E}">
        <p14:creationId xmlns:p14="http://schemas.microsoft.com/office/powerpoint/2010/main" val="19388548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Use simple English</a:t>
            </a:r>
            <a:endParaRPr lang="zh-CN" altLang="en-US" dirty="0"/>
          </a:p>
        </p:txBody>
      </p:sp>
      <p:pic>
        <p:nvPicPr>
          <p:cNvPr id="4" name="图片 3"/>
          <p:cNvPicPr>
            <a:picLocks noChangeAspect="1"/>
          </p:cNvPicPr>
          <p:nvPr/>
        </p:nvPicPr>
        <p:blipFill rotWithShape="1">
          <a:blip r:embed="rId2" cstate="print"/>
          <a:srcRect l="26013" t="30211" r="23671" b="53417"/>
          <a:stretch/>
        </p:blipFill>
        <p:spPr>
          <a:xfrm>
            <a:off x="951872" y="2048718"/>
            <a:ext cx="10055654" cy="1840375"/>
          </a:xfrm>
          <a:prstGeom prst="rect">
            <a:avLst/>
          </a:prstGeom>
        </p:spPr>
      </p:pic>
    </p:spTree>
    <p:extLst>
      <p:ext uri="{BB962C8B-B14F-4D97-AF65-F5344CB8AC3E}">
        <p14:creationId xmlns:p14="http://schemas.microsoft.com/office/powerpoint/2010/main" val="10500882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Do not overload math terms</a:t>
            </a:r>
            <a:endParaRPr lang="zh-CN" altLang="en-US" dirty="0"/>
          </a:p>
        </p:txBody>
      </p:sp>
      <p:pic>
        <p:nvPicPr>
          <p:cNvPr id="4" name="图片 3"/>
          <p:cNvPicPr>
            <a:picLocks noChangeAspect="1"/>
          </p:cNvPicPr>
          <p:nvPr/>
        </p:nvPicPr>
        <p:blipFill rotWithShape="1">
          <a:blip r:embed="rId2" cstate="print"/>
          <a:srcRect l="26012" t="56878" r="23387" b="16456"/>
          <a:stretch/>
        </p:blipFill>
        <p:spPr>
          <a:xfrm>
            <a:off x="740780" y="2176038"/>
            <a:ext cx="10191074" cy="3020993"/>
          </a:xfrm>
          <a:prstGeom prst="rect">
            <a:avLst/>
          </a:prstGeom>
        </p:spPr>
      </p:pic>
    </p:spTree>
    <p:extLst>
      <p:ext uri="{BB962C8B-B14F-4D97-AF65-F5344CB8AC3E}">
        <p14:creationId xmlns:p14="http://schemas.microsoft.com/office/powerpoint/2010/main" val="32211681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Every “if” should have a “then”</a:t>
            </a:r>
            <a:endParaRPr lang="zh-CN" altLang="en-US" dirty="0"/>
          </a:p>
        </p:txBody>
      </p:sp>
      <p:grpSp>
        <p:nvGrpSpPr>
          <p:cNvPr id="6" name="组合 5"/>
          <p:cNvGrpSpPr/>
          <p:nvPr/>
        </p:nvGrpSpPr>
        <p:grpSpPr>
          <a:xfrm>
            <a:off x="2592730" y="1516283"/>
            <a:ext cx="6470248" cy="5000264"/>
            <a:chOff x="2662176" y="1527858"/>
            <a:chExt cx="6157733" cy="4595150"/>
          </a:xfrm>
        </p:grpSpPr>
        <p:pic>
          <p:nvPicPr>
            <p:cNvPr id="4" name="图片 3"/>
            <p:cNvPicPr>
              <a:picLocks noChangeAspect="1"/>
            </p:cNvPicPr>
            <p:nvPr/>
          </p:nvPicPr>
          <p:blipFill rotWithShape="1">
            <a:blip r:embed="rId2" cstate="print"/>
            <a:srcRect l="26297" t="30549" r="23196" b="21519"/>
            <a:stretch/>
          </p:blipFill>
          <p:spPr>
            <a:xfrm>
              <a:off x="2662176" y="1527858"/>
              <a:ext cx="6157733" cy="3287210"/>
            </a:xfrm>
            <a:prstGeom prst="rect">
              <a:avLst/>
            </a:prstGeom>
          </p:spPr>
        </p:pic>
        <p:pic>
          <p:nvPicPr>
            <p:cNvPr id="5" name="图片 4"/>
            <p:cNvPicPr>
              <a:picLocks noChangeAspect="1"/>
            </p:cNvPicPr>
            <p:nvPr/>
          </p:nvPicPr>
          <p:blipFill rotWithShape="1">
            <a:blip r:embed="rId3" cstate="print"/>
            <a:srcRect l="24495" t="45907" r="25664" b="24389"/>
            <a:stretch/>
          </p:blipFill>
          <p:spPr>
            <a:xfrm>
              <a:off x="2743200" y="4085864"/>
              <a:ext cx="6076709" cy="2037144"/>
            </a:xfrm>
            <a:prstGeom prst="rect">
              <a:avLst/>
            </a:prstGeom>
          </p:spPr>
        </p:pic>
      </p:grpSp>
    </p:spTree>
    <p:extLst>
      <p:ext uri="{BB962C8B-B14F-4D97-AF65-F5344CB8AC3E}">
        <p14:creationId xmlns:p14="http://schemas.microsoft.com/office/powerpoint/2010/main" val="1653412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a:t>Rule 4:</a:t>
            </a:r>
            <a:br>
              <a:rPr lang="en-US" altLang="zh-CN" dirty="0"/>
            </a:br>
            <a:r>
              <a:rPr lang="en-US" altLang="zh-CN" dirty="0"/>
              <a:t>Place a comma before a conjunction introducing an independent clause.</a:t>
            </a:r>
            <a:endParaRPr lang="zh-CN" altLang="en-US" dirty="0"/>
          </a:p>
        </p:txBody>
      </p:sp>
      <p:sp>
        <p:nvSpPr>
          <p:cNvPr id="3" name="内容占位符 2"/>
          <p:cNvSpPr>
            <a:spLocks noGrp="1"/>
          </p:cNvSpPr>
          <p:nvPr>
            <p:ph idx="1"/>
          </p:nvPr>
        </p:nvSpPr>
        <p:spPr>
          <a:xfrm>
            <a:off x="838200" y="2384385"/>
            <a:ext cx="10515600" cy="3792578"/>
          </a:xfrm>
        </p:spPr>
        <p:txBody>
          <a:bodyPr/>
          <a:lstStyle/>
          <a:p>
            <a:r>
              <a:rPr lang="en-US" altLang="zh-CN" dirty="0"/>
              <a:t>The early records of the city have disappeared, and the story of its first years can no longer be reconstructed.</a:t>
            </a:r>
          </a:p>
          <a:p>
            <a:r>
              <a:rPr lang="en-US" altLang="zh-CN" dirty="0"/>
              <a:t>The situation is perilous, but there is still one chance of escape.</a:t>
            </a:r>
            <a:endParaRPr lang="zh-CN" altLang="en-US" dirty="0"/>
          </a:p>
        </p:txBody>
      </p:sp>
    </p:spTree>
    <p:extLst>
      <p:ext uri="{BB962C8B-B14F-4D97-AF65-F5344CB8AC3E}">
        <p14:creationId xmlns:p14="http://schemas.microsoft.com/office/powerpoint/2010/main" val="28113901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Give the reader useful reminders</a:t>
            </a:r>
            <a:endParaRPr lang="zh-CN" altLang="en-US" dirty="0"/>
          </a:p>
        </p:txBody>
      </p:sp>
      <p:pic>
        <p:nvPicPr>
          <p:cNvPr id="4" name="图片 3"/>
          <p:cNvPicPr>
            <a:picLocks noChangeAspect="1"/>
          </p:cNvPicPr>
          <p:nvPr/>
        </p:nvPicPr>
        <p:blipFill rotWithShape="1">
          <a:blip r:embed="rId2" cstate="print"/>
          <a:srcRect l="24305" t="20253" r="25380" b="25063"/>
          <a:stretch/>
        </p:blipFill>
        <p:spPr>
          <a:xfrm>
            <a:off x="1578016" y="1469984"/>
            <a:ext cx="8179442" cy="5000263"/>
          </a:xfrm>
          <a:prstGeom prst="rect">
            <a:avLst/>
          </a:prstGeom>
        </p:spPr>
      </p:pic>
    </p:spTree>
    <p:extLst>
      <p:ext uri="{BB962C8B-B14F-4D97-AF65-F5344CB8AC3E}">
        <p14:creationId xmlns:p14="http://schemas.microsoft.com/office/powerpoint/2010/main" val="16890391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Give the reader useful reminders</a:t>
            </a:r>
            <a:endParaRPr lang="zh-CN" altLang="en-US" dirty="0"/>
          </a:p>
        </p:txBody>
      </p:sp>
      <p:grpSp>
        <p:nvGrpSpPr>
          <p:cNvPr id="6" name="组合 5"/>
          <p:cNvGrpSpPr/>
          <p:nvPr/>
        </p:nvGrpSpPr>
        <p:grpSpPr>
          <a:xfrm>
            <a:off x="1597305" y="1516285"/>
            <a:ext cx="9560689" cy="4965538"/>
            <a:chOff x="3020991" y="1250067"/>
            <a:chExt cx="6111434" cy="2609569"/>
          </a:xfrm>
        </p:grpSpPr>
        <p:pic>
          <p:nvPicPr>
            <p:cNvPr id="3" name="图片 2"/>
            <p:cNvPicPr>
              <a:picLocks noChangeAspect="1"/>
            </p:cNvPicPr>
            <p:nvPr/>
          </p:nvPicPr>
          <p:blipFill rotWithShape="1">
            <a:blip r:embed="rId2" cstate="print"/>
            <a:srcRect l="24778" t="18228" r="25095" b="48185"/>
            <a:stretch/>
          </p:blipFill>
          <p:spPr>
            <a:xfrm>
              <a:off x="3020992" y="1250067"/>
              <a:ext cx="6111433" cy="2303362"/>
            </a:xfrm>
            <a:prstGeom prst="rect">
              <a:avLst/>
            </a:prstGeom>
          </p:spPr>
        </p:pic>
        <p:pic>
          <p:nvPicPr>
            <p:cNvPr id="5" name="图片 4"/>
            <p:cNvPicPr>
              <a:picLocks noChangeAspect="1"/>
            </p:cNvPicPr>
            <p:nvPr/>
          </p:nvPicPr>
          <p:blipFill rotWithShape="1">
            <a:blip r:embed="rId2" cstate="print"/>
            <a:srcRect l="24778" t="77223" r="25095" b="18312"/>
            <a:stretch/>
          </p:blipFill>
          <p:spPr>
            <a:xfrm>
              <a:off x="3020991" y="3553429"/>
              <a:ext cx="6111433" cy="306207"/>
            </a:xfrm>
            <a:prstGeom prst="rect">
              <a:avLst/>
            </a:prstGeom>
          </p:spPr>
        </p:pic>
      </p:grpSp>
    </p:spTree>
    <p:extLst>
      <p:ext uri="{BB962C8B-B14F-4D97-AF65-F5344CB8AC3E}">
        <p14:creationId xmlns:p14="http://schemas.microsoft.com/office/powerpoint/2010/main" val="5861223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Define terms right before you use them</a:t>
            </a:r>
            <a:endParaRPr lang="zh-CN" altLang="en-US" dirty="0"/>
          </a:p>
        </p:txBody>
      </p:sp>
      <p:pic>
        <p:nvPicPr>
          <p:cNvPr id="4" name="图片 3"/>
          <p:cNvPicPr>
            <a:picLocks noChangeAspect="1"/>
          </p:cNvPicPr>
          <p:nvPr/>
        </p:nvPicPr>
        <p:blipFill rotWithShape="1">
          <a:blip r:embed="rId2" cstate="print"/>
          <a:srcRect l="24778" t="25147" r="25000" b="16286"/>
          <a:stretch/>
        </p:blipFill>
        <p:spPr>
          <a:xfrm>
            <a:off x="2210765" y="1690688"/>
            <a:ext cx="7373073" cy="4836401"/>
          </a:xfrm>
          <a:prstGeom prst="rect">
            <a:avLst/>
          </a:prstGeom>
        </p:spPr>
      </p:pic>
    </p:spTree>
    <p:extLst>
      <p:ext uri="{BB962C8B-B14F-4D97-AF65-F5344CB8AC3E}">
        <p14:creationId xmlns:p14="http://schemas.microsoft.com/office/powerpoint/2010/main" val="8542103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Use displayed equations appropriately</a:t>
            </a:r>
            <a:endParaRPr lang="zh-CN" altLang="en-US" dirty="0"/>
          </a:p>
        </p:txBody>
      </p:sp>
      <p:pic>
        <p:nvPicPr>
          <p:cNvPr id="4" name="图片 3"/>
          <p:cNvPicPr>
            <a:picLocks noChangeAspect="1"/>
          </p:cNvPicPr>
          <p:nvPr/>
        </p:nvPicPr>
        <p:blipFill rotWithShape="1">
          <a:blip r:embed="rId2" cstate="print"/>
          <a:srcRect l="24494" t="33417" r="24905" b="22701"/>
          <a:stretch/>
        </p:blipFill>
        <p:spPr>
          <a:xfrm>
            <a:off x="1597306" y="1851950"/>
            <a:ext cx="8194876" cy="3997501"/>
          </a:xfrm>
          <a:prstGeom prst="rect">
            <a:avLst/>
          </a:prstGeom>
        </p:spPr>
      </p:pic>
    </p:spTree>
    <p:extLst>
      <p:ext uri="{BB962C8B-B14F-4D97-AF65-F5344CB8AC3E}">
        <p14:creationId xmlns:p14="http://schemas.microsoft.com/office/powerpoint/2010/main" val="22776559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Use displayed equations appropriately</a:t>
            </a:r>
            <a:endParaRPr lang="zh-CN" altLang="en-US" dirty="0"/>
          </a:p>
        </p:txBody>
      </p:sp>
      <p:pic>
        <p:nvPicPr>
          <p:cNvPr id="3" name="图片 2"/>
          <p:cNvPicPr>
            <a:picLocks noChangeAspect="1"/>
          </p:cNvPicPr>
          <p:nvPr/>
        </p:nvPicPr>
        <p:blipFill rotWithShape="1">
          <a:blip r:embed="rId2" cstate="print"/>
          <a:srcRect l="25348" t="10802" r="24430" b="52405"/>
          <a:stretch/>
        </p:blipFill>
        <p:spPr>
          <a:xfrm>
            <a:off x="1354237" y="1690688"/>
            <a:ext cx="9830519" cy="4051140"/>
          </a:xfrm>
          <a:prstGeom prst="rect">
            <a:avLst/>
          </a:prstGeom>
        </p:spPr>
      </p:pic>
    </p:spTree>
    <p:extLst>
      <p:ext uri="{BB962C8B-B14F-4D97-AF65-F5344CB8AC3E}">
        <p14:creationId xmlns:p14="http://schemas.microsoft.com/office/powerpoint/2010/main" val="33444532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Use displayed equations appropriately</a:t>
            </a:r>
            <a:endParaRPr lang="zh-CN" altLang="en-US" dirty="0"/>
          </a:p>
        </p:txBody>
      </p:sp>
      <p:pic>
        <p:nvPicPr>
          <p:cNvPr id="4" name="图片 3"/>
          <p:cNvPicPr>
            <a:picLocks noChangeAspect="1"/>
          </p:cNvPicPr>
          <p:nvPr/>
        </p:nvPicPr>
        <p:blipFill rotWithShape="1">
          <a:blip r:embed="rId2" cstate="print"/>
          <a:srcRect l="25253" t="30549" r="24526" b="14093"/>
          <a:stretch/>
        </p:blipFill>
        <p:spPr>
          <a:xfrm>
            <a:off x="2025570" y="1628529"/>
            <a:ext cx="7928658" cy="4916068"/>
          </a:xfrm>
          <a:prstGeom prst="rect">
            <a:avLst/>
          </a:prstGeom>
        </p:spPr>
      </p:pic>
    </p:spTree>
    <p:extLst>
      <p:ext uri="{BB962C8B-B14F-4D97-AF65-F5344CB8AC3E}">
        <p14:creationId xmlns:p14="http://schemas.microsoft.com/office/powerpoint/2010/main" val="2812334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Make your fractions readable</a:t>
            </a:r>
            <a:endParaRPr lang="zh-CN" altLang="en-US" dirty="0"/>
          </a:p>
        </p:txBody>
      </p:sp>
      <p:pic>
        <p:nvPicPr>
          <p:cNvPr id="4" name="图片 3"/>
          <p:cNvPicPr>
            <a:picLocks noChangeAspect="1"/>
          </p:cNvPicPr>
          <p:nvPr/>
        </p:nvPicPr>
        <p:blipFill rotWithShape="1">
          <a:blip r:embed="rId2" cstate="print"/>
          <a:srcRect l="25443" t="51646" r="23576" b="28439"/>
          <a:stretch/>
        </p:blipFill>
        <p:spPr>
          <a:xfrm>
            <a:off x="1895995" y="2523282"/>
            <a:ext cx="9007357" cy="1979272"/>
          </a:xfrm>
          <a:prstGeom prst="rect">
            <a:avLst/>
          </a:prstGeom>
        </p:spPr>
      </p:pic>
    </p:spTree>
    <p:extLst>
      <p:ext uri="{BB962C8B-B14F-4D97-AF65-F5344CB8AC3E}">
        <p14:creationId xmlns:p14="http://schemas.microsoft.com/office/powerpoint/2010/main" val="25407842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9775" y="214654"/>
            <a:ext cx="10515600" cy="1325563"/>
          </a:xfrm>
        </p:spPr>
        <p:txBody>
          <a:bodyPr/>
          <a:lstStyle/>
          <a:p>
            <a:r>
              <a:rPr lang="en-US" altLang="zh-CN" dirty="0"/>
              <a:t>Watch your breaks and alignment in expressions</a:t>
            </a:r>
            <a:endParaRPr lang="zh-CN" altLang="en-US" dirty="0"/>
          </a:p>
        </p:txBody>
      </p:sp>
      <p:pic>
        <p:nvPicPr>
          <p:cNvPr id="4" name="图片 3"/>
          <p:cNvPicPr>
            <a:picLocks noChangeAspect="1"/>
          </p:cNvPicPr>
          <p:nvPr/>
        </p:nvPicPr>
        <p:blipFill rotWithShape="1">
          <a:blip r:embed="rId2" cstate="print"/>
          <a:srcRect l="24969" t="31730" r="24525" b="20506"/>
          <a:stretch/>
        </p:blipFill>
        <p:spPr>
          <a:xfrm>
            <a:off x="1331089" y="1671150"/>
            <a:ext cx="8819907" cy="4691794"/>
          </a:xfrm>
          <a:prstGeom prst="rect">
            <a:avLst/>
          </a:prstGeom>
        </p:spPr>
      </p:pic>
    </p:spTree>
    <p:extLst>
      <p:ext uri="{BB962C8B-B14F-4D97-AF65-F5344CB8AC3E}">
        <p14:creationId xmlns:p14="http://schemas.microsoft.com/office/powerpoint/2010/main" val="41138415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9775" y="214654"/>
            <a:ext cx="10515600" cy="1325563"/>
          </a:xfrm>
        </p:spPr>
        <p:txBody>
          <a:bodyPr/>
          <a:lstStyle/>
          <a:p>
            <a:r>
              <a:rPr lang="en-US" altLang="zh-CN" dirty="0"/>
              <a:t>Watch your breaks and alignment in expressions</a:t>
            </a:r>
            <a:endParaRPr lang="zh-CN" altLang="en-US" dirty="0"/>
          </a:p>
        </p:txBody>
      </p:sp>
      <p:pic>
        <p:nvPicPr>
          <p:cNvPr id="3" name="图片 2"/>
          <p:cNvPicPr>
            <a:picLocks noChangeAspect="1"/>
          </p:cNvPicPr>
          <p:nvPr/>
        </p:nvPicPr>
        <p:blipFill rotWithShape="1">
          <a:blip r:embed="rId2" cstate="print"/>
          <a:srcRect l="24398" t="27173" r="24146" b="25063"/>
          <a:stretch/>
        </p:blipFill>
        <p:spPr>
          <a:xfrm>
            <a:off x="1156935" y="1863524"/>
            <a:ext cx="8091237" cy="4224760"/>
          </a:xfrm>
          <a:prstGeom prst="rect">
            <a:avLst/>
          </a:prstGeom>
        </p:spPr>
      </p:pic>
    </p:spTree>
    <p:extLst>
      <p:ext uri="{BB962C8B-B14F-4D97-AF65-F5344CB8AC3E}">
        <p14:creationId xmlns:p14="http://schemas.microsoft.com/office/powerpoint/2010/main" val="15739693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Align your ellipsis properly</a:t>
            </a:r>
            <a:endParaRPr lang="zh-CN" altLang="en-US" dirty="0"/>
          </a:p>
        </p:txBody>
      </p:sp>
      <p:grpSp>
        <p:nvGrpSpPr>
          <p:cNvPr id="6" name="组合 5"/>
          <p:cNvGrpSpPr/>
          <p:nvPr/>
        </p:nvGrpSpPr>
        <p:grpSpPr>
          <a:xfrm>
            <a:off x="2558005" y="1608881"/>
            <a:ext cx="7477246" cy="4456253"/>
            <a:chOff x="3020992" y="1597306"/>
            <a:chExt cx="6250330" cy="3184967"/>
          </a:xfrm>
        </p:grpSpPr>
        <p:pic>
          <p:nvPicPr>
            <p:cNvPr id="4" name="图片 3"/>
            <p:cNvPicPr>
              <a:picLocks noChangeAspect="1"/>
            </p:cNvPicPr>
            <p:nvPr/>
          </p:nvPicPr>
          <p:blipFill rotWithShape="1">
            <a:blip r:embed="rId2" cstate="print"/>
            <a:srcRect l="24778" t="23292" r="23956" b="60168"/>
            <a:stretch/>
          </p:blipFill>
          <p:spPr>
            <a:xfrm>
              <a:off x="3020992" y="1597306"/>
              <a:ext cx="6250330" cy="1134319"/>
            </a:xfrm>
            <a:prstGeom prst="rect">
              <a:avLst/>
            </a:prstGeom>
          </p:spPr>
        </p:pic>
        <p:pic>
          <p:nvPicPr>
            <p:cNvPr id="5" name="图片 4"/>
            <p:cNvPicPr>
              <a:picLocks noChangeAspect="1"/>
            </p:cNvPicPr>
            <p:nvPr/>
          </p:nvPicPr>
          <p:blipFill rotWithShape="1">
            <a:blip r:embed="rId2" cstate="print"/>
            <a:srcRect l="24778" t="63094" r="23956" b="16118"/>
            <a:stretch/>
          </p:blipFill>
          <p:spPr>
            <a:xfrm>
              <a:off x="3020992" y="3356658"/>
              <a:ext cx="6250330" cy="1425615"/>
            </a:xfrm>
            <a:prstGeom prst="rect">
              <a:avLst/>
            </a:prstGeom>
          </p:spPr>
        </p:pic>
      </p:grpSp>
    </p:spTree>
    <p:extLst>
      <p:ext uri="{BB962C8B-B14F-4D97-AF65-F5344CB8AC3E}">
        <p14:creationId xmlns:p14="http://schemas.microsoft.com/office/powerpoint/2010/main" val="2994951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4:</a:t>
            </a:r>
            <a:endParaRPr lang="zh-CN" altLang="en-US" dirty="0"/>
          </a:p>
        </p:txBody>
      </p:sp>
      <p:sp>
        <p:nvSpPr>
          <p:cNvPr id="3" name="内容占位符 2"/>
          <p:cNvSpPr>
            <a:spLocks noGrp="1"/>
          </p:cNvSpPr>
          <p:nvPr>
            <p:ph idx="1"/>
          </p:nvPr>
        </p:nvSpPr>
        <p:spPr/>
        <p:txBody>
          <a:bodyPr>
            <a:normAutofit/>
          </a:bodyPr>
          <a:lstStyle/>
          <a:p>
            <a:r>
              <a:rPr lang="en-US" altLang="zh-CN" dirty="0"/>
              <a:t>Two-part sentences of which the second member is introduced by as (in the sense of "because"),  for, or, nor , or  while (in the sense of "and at the same time") likewise require a comma before the conjunction.</a:t>
            </a:r>
          </a:p>
          <a:p>
            <a:r>
              <a:rPr lang="en-US" altLang="zh-CN" dirty="0"/>
              <a:t>If a dependent clause, or an introductory phrase requiring to be set off by a comma, precedes the second independent clause, no comma is needed after the conjunction.</a:t>
            </a:r>
          </a:p>
          <a:p>
            <a:pPr lvl="1"/>
            <a:r>
              <a:rPr lang="en-US" altLang="zh-CN" dirty="0"/>
              <a:t>The situation is perilous, but if we are prepared to act promptly, there is still one chance of escape.</a:t>
            </a:r>
            <a:endParaRPr lang="zh-CN" altLang="en-US" dirty="0"/>
          </a:p>
        </p:txBody>
      </p:sp>
    </p:spTree>
    <p:extLst>
      <p:ext uri="{BB962C8B-B14F-4D97-AF65-F5344CB8AC3E}">
        <p14:creationId xmlns:p14="http://schemas.microsoft.com/office/powerpoint/2010/main" val="10538560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1268" y="2818958"/>
            <a:ext cx="10515600" cy="1325563"/>
          </a:xfrm>
        </p:spPr>
        <p:txBody>
          <a:bodyPr/>
          <a:lstStyle/>
          <a:p>
            <a:pPr algn="ctr"/>
            <a:r>
              <a:rPr lang="en-US" altLang="zh-CN" dirty="0"/>
              <a:t>Expressing Caution</a:t>
            </a:r>
            <a:endParaRPr lang="zh-CN" altLang="en-US" dirty="0"/>
          </a:p>
        </p:txBody>
      </p:sp>
    </p:spTree>
    <p:extLst>
      <p:ext uri="{BB962C8B-B14F-4D97-AF65-F5344CB8AC3E}">
        <p14:creationId xmlns:p14="http://schemas.microsoft.com/office/powerpoint/2010/main" val="35273584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Expressing Caution</a:t>
            </a:r>
            <a:endParaRPr lang="zh-CN" altLang="en-US" dirty="0"/>
          </a:p>
        </p:txBody>
      </p:sp>
      <p:sp>
        <p:nvSpPr>
          <p:cNvPr id="3" name="内容占位符 2"/>
          <p:cNvSpPr>
            <a:spLocks noGrp="1"/>
          </p:cNvSpPr>
          <p:nvPr>
            <p:ph idx="1"/>
          </p:nvPr>
        </p:nvSpPr>
        <p:spPr/>
        <p:txBody>
          <a:bodyPr>
            <a:normAutofit/>
          </a:bodyPr>
          <a:lstStyle/>
          <a:p>
            <a:r>
              <a:rPr lang="en-US" altLang="zh-CN" dirty="0">
                <a:latin typeface="Times New Roman" panose="02020603050405020304" pitchFamily="18" charset="0"/>
                <a:cs typeface="Times New Roman" panose="02020603050405020304" pitchFamily="18" charset="0"/>
              </a:rPr>
              <a:t>One feature that makes academic writing different from other forms of communication is the need </a:t>
            </a:r>
            <a:r>
              <a:rPr lang="en-US" altLang="zh-CN" b="1" u="sng" dirty="0">
                <a:solidFill>
                  <a:srgbClr val="FF0000"/>
                </a:solidFill>
                <a:latin typeface="Times New Roman" panose="02020603050405020304" pitchFamily="18" charset="0"/>
                <a:cs typeface="Times New Roman" panose="02020603050405020304" pitchFamily="18" charset="0"/>
              </a:rPr>
              <a:t>to take care over the degree of certainty or uncertainty</a:t>
            </a:r>
            <a:r>
              <a:rPr lang="en-US" altLang="zh-CN" dirty="0">
                <a:latin typeface="Times New Roman" panose="02020603050405020304" pitchFamily="18" charset="0"/>
                <a:cs typeface="Times New Roman" panose="02020603050405020304" pitchFamily="18" charset="0"/>
              </a:rPr>
              <a:t> you express. This applies particularly when you are making claims on the basis of what you have read in the sources you are citing, and when you are interpreting research findings. </a:t>
            </a:r>
          </a:p>
          <a:p>
            <a:pPr lvl="1"/>
            <a:r>
              <a:rPr lang="en-US" altLang="zh-CN" dirty="0">
                <a:latin typeface="Times New Roman" panose="02020603050405020304" pitchFamily="18" charset="0"/>
                <a:cs typeface="Times New Roman" panose="02020603050405020304" pitchFamily="18" charset="0"/>
              </a:rPr>
              <a:t>In discussion we may make stronger, more definite statements without being challenged, </a:t>
            </a:r>
          </a:p>
          <a:p>
            <a:pPr lvl="1"/>
            <a:r>
              <a:rPr lang="en-US" altLang="zh-CN" dirty="0">
                <a:latin typeface="Times New Roman" panose="02020603050405020304" pitchFamily="18" charset="0"/>
                <a:cs typeface="Times New Roman" panose="02020603050405020304" pitchFamily="18" charset="0"/>
              </a:rPr>
              <a:t>but in academic writing, we have to adjust the strength of claim to match the evidence we have cited. </a:t>
            </a:r>
          </a:p>
          <a:p>
            <a:r>
              <a:rPr lang="en-US" altLang="zh-CN" dirty="0">
                <a:latin typeface="Times New Roman" panose="02020603050405020304" pitchFamily="18" charset="0"/>
                <a:cs typeface="Times New Roman" panose="02020603050405020304" pitchFamily="18" charset="0"/>
              </a:rPr>
              <a:t>This expression of academic caution is known as hedging.</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97601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Various words are used to describe this feature of academic language.</a:t>
            </a:r>
            <a:endParaRPr lang="zh-CN" altLang="en-US" dirty="0"/>
          </a:p>
        </p:txBody>
      </p:sp>
      <p:sp>
        <p:nvSpPr>
          <p:cNvPr id="3" name="内容占位符 2"/>
          <p:cNvSpPr>
            <a:spLocks noGrp="1"/>
          </p:cNvSpPr>
          <p:nvPr>
            <p:ph idx="1"/>
          </p:nvPr>
        </p:nvSpPr>
        <p:spPr/>
        <p:txBody>
          <a:bodyPr/>
          <a:lstStyle/>
          <a:p>
            <a:r>
              <a:rPr lang="en-US" altLang="zh-CN" dirty="0"/>
              <a:t>The hedged claims being said</a:t>
            </a:r>
          </a:p>
          <a:p>
            <a:pPr lvl="1"/>
            <a:r>
              <a:rPr lang="en-US" altLang="zh-CN" dirty="0"/>
              <a:t>‘tentative’, ‘limited’, ‘moderate’ or ‘modest’.</a:t>
            </a:r>
          </a:p>
          <a:p>
            <a:r>
              <a:rPr lang="en-US" altLang="zh-CN" dirty="0"/>
              <a:t>claims that are stronger than is justified by the evidence are said to be</a:t>
            </a:r>
          </a:p>
          <a:p>
            <a:pPr lvl="1"/>
            <a:r>
              <a:rPr lang="en-US" altLang="zh-CN" dirty="0"/>
              <a:t>‘overstated’, ‘exaggerated’, or ‘immoderate’. </a:t>
            </a:r>
          </a:p>
          <a:p>
            <a:r>
              <a:rPr lang="en-US" altLang="zh-CN" dirty="0"/>
              <a:t>The cases where a writer has provided no support at all would be criticized as </a:t>
            </a:r>
          </a:p>
          <a:p>
            <a:pPr lvl="1"/>
            <a:r>
              <a:rPr lang="en-US" altLang="zh-CN" dirty="0"/>
              <a:t>‘unfounded’ or ‘unwarranted’ claims.</a:t>
            </a:r>
            <a:endParaRPr lang="zh-CN" altLang="en-US" dirty="0"/>
          </a:p>
        </p:txBody>
      </p:sp>
    </p:spTree>
    <p:extLst>
      <p:ext uri="{BB962C8B-B14F-4D97-AF65-F5344CB8AC3E}">
        <p14:creationId xmlns:p14="http://schemas.microsoft.com/office/powerpoint/2010/main" val="320301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Words used to express caution</a:t>
            </a:r>
            <a:endParaRPr lang="zh-CN" altLang="en-US" dirty="0"/>
          </a:p>
        </p:txBody>
      </p:sp>
      <p:pic>
        <p:nvPicPr>
          <p:cNvPr id="4" name="图片 3"/>
          <p:cNvPicPr>
            <a:picLocks noChangeAspect="1"/>
          </p:cNvPicPr>
          <p:nvPr/>
        </p:nvPicPr>
        <p:blipFill rotWithShape="1">
          <a:blip r:embed="rId2" cstate="print"/>
          <a:srcRect l="25444" t="10802" r="26233" b="18312"/>
          <a:stretch/>
        </p:blipFill>
        <p:spPr>
          <a:xfrm>
            <a:off x="2893670" y="1690688"/>
            <a:ext cx="5891515" cy="4861367"/>
          </a:xfrm>
          <a:prstGeom prst="rect">
            <a:avLst/>
          </a:prstGeom>
        </p:spPr>
      </p:pic>
    </p:spTree>
    <p:extLst>
      <p:ext uri="{BB962C8B-B14F-4D97-AF65-F5344CB8AC3E}">
        <p14:creationId xmlns:p14="http://schemas.microsoft.com/office/powerpoint/2010/main" val="3720100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Caution in interpreting others’ research</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In most academic fields, research students are asked to interpret findings of published work. You need to choose words carefully, in order to express the appropriate degree of caution in your interpretation.</a:t>
            </a:r>
          </a:p>
        </p:txBody>
      </p:sp>
    </p:spTree>
    <p:extLst>
      <p:ext uri="{BB962C8B-B14F-4D97-AF65-F5344CB8AC3E}">
        <p14:creationId xmlns:p14="http://schemas.microsoft.com/office/powerpoint/2010/main" val="17845902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Task 1</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The extract below comes from a study investigating how British students who speak Spanish as a second language (L2) are influenced as they learn Portuguese as a third language (L3).</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Underline the definite expressions and circle the cautious ones.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4970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srcRect l="25823" t="7426" r="26709" b="6161"/>
          <a:stretch/>
        </p:blipFill>
        <p:spPr>
          <a:xfrm>
            <a:off x="3148314" y="509286"/>
            <a:ext cx="5787342" cy="5926238"/>
          </a:xfrm>
          <a:prstGeom prst="rect">
            <a:avLst/>
          </a:prstGeom>
        </p:spPr>
      </p:pic>
    </p:spTree>
    <p:extLst>
      <p:ext uri="{BB962C8B-B14F-4D97-AF65-F5344CB8AC3E}">
        <p14:creationId xmlns:p14="http://schemas.microsoft.com/office/powerpoint/2010/main" val="19849353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Task 2</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Is the student (Benson) expressing her own opinion of the research findings, </a:t>
            </a:r>
          </a:p>
          <a:p>
            <a:r>
              <a:rPr lang="en-US" altLang="zh-CN" dirty="0">
                <a:latin typeface="Times New Roman" panose="02020603050405020304" pitchFamily="18" charset="0"/>
                <a:cs typeface="Times New Roman" panose="02020603050405020304" pitchFamily="18" charset="0"/>
              </a:rPr>
              <a:t>or </a:t>
            </a:r>
          </a:p>
          <a:p>
            <a:r>
              <a:rPr lang="en-US" altLang="zh-CN" dirty="0">
                <a:latin typeface="Times New Roman" panose="02020603050405020304" pitchFamily="18" charset="0"/>
                <a:cs typeface="Times New Roman" panose="02020603050405020304" pitchFamily="18" charset="0"/>
              </a:rPr>
              <a:t>is she reporting the caution of the original authors?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84066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Caution in interpreting your own findings</a:t>
            </a:r>
            <a:endParaRPr lang="zh-CN" altLang="en-US" dirty="0"/>
          </a:p>
        </p:txBody>
      </p:sp>
      <p:sp>
        <p:nvSpPr>
          <p:cNvPr id="3" name="内容占位符 2"/>
          <p:cNvSpPr>
            <a:spLocks noGrp="1"/>
          </p:cNvSpPr>
          <p:nvPr>
            <p:ph idx="1"/>
          </p:nvPr>
        </p:nvSpPr>
        <p:spPr/>
        <p:txBody>
          <a:bodyPr/>
          <a:lstStyle/>
          <a:p>
            <a:r>
              <a:rPr lang="en-US" altLang="zh-CN" dirty="0"/>
              <a:t>If an assignment requires you to report and analyze the results or data from your own research, it is important that you choose the appropriate level of </a:t>
            </a:r>
            <a:r>
              <a:rPr lang="en-US" altLang="zh-CN" b="1" dirty="0">
                <a:solidFill>
                  <a:srgbClr val="FF0000"/>
                </a:solidFill>
              </a:rPr>
              <a:t>certainty </a:t>
            </a:r>
            <a:r>
              <a:rPr lang="en-US" altLang="zh-CN" dirty="0"/>
              <a:t>when interpreting what you have found.</a:t>
            </a:r>
            <a:endParaRPr lang="zh-CN" altLang="en-US" dirty="0"/>
          </a:p>
        </p:txBody>
      </p:sp>
    </p:spTree>
    <p:extLst>
      <p:ext uri="{BB962C8B-B14F-4D97-AF65-F5344CB8AC3E}">
        <p14:creationId xmlns:p14="http://schemas.microsoft.com/office/powerpoint/2010/main" val="9413148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Task 3</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This comes from a recent research paper in which the authors reported the findings of a survey on attitudes to learning English in two groups of students in Edinburgh – one from Hong Kong and the other from Japan.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Underline the words (full verbs, modal verbs, adjectives, etc.) used to moderate or strengthen the interpretation.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392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4:</a:t>
            </a:r>
            <a:endParaRPr lang="zh-CN" altLang="en-US" dirty="0"/>
          </a:p>
        </p:txBody>
      </p:sp>
      <p:sp>
        <p:nvSpPr>
          <p:cNvPr id="3" name="内容占位符 2"/>
          <p:cNvSpPr>
            <a:spLocks noGrp="1"/>
          </p:cNvSpPr>
          <p:nvPr>
            <p:ph idx="1"/>
          </p:nvPr>
        </p:nvSpPr>
        <p:spPr/>
        <p:txBody>
          <a:bodyPr/>
          <a:lstStyle/>
          <a:p>
            <a:r>
              <a:rPr lang="en-US" altLang="zh-CN" dirty="0"/>
              <a:t>When the subject is the same for both clauses and is expressed only once, a comma is useful if the connective is  </a:t>
            </a:r>
            <a:r>
              <a:rPr lang="en-US" altLang="zh-CN" b="1" dirty="0"/>
              <a:t>but</a:t>
            </a:r>
            <a:r>
              <a:rPr lang="en-US" altLang="zh-CN" dirty="0"/>
              <a:t> . When the connective is  </a:t>
            </a:r>
            <a:r>
              <a:rPr lang="en-US" altLang="zh-CN" b="1" dirty="0"/>
              <a:t>and</a:t>
            </a:r>
            <a:r>
              <a:rPr lang="en-US" altLang="zh-CN" dirty="0"/>
              <a:t> , the comma should be omitted if the relation between the two statements is close or immediate.</a:t>
            </a:r>
          </a:p>
          <a:p>
            <a:pPr lvl="1"/>
            <a:r>
              <a:rPr lang="en-US" altLang="zh-CN" dirty="0"/>
              <a:t>I have heard the arguments</a:t>
            </a:r>
            <a:r>
              <a:rPr lang="en-US" altLang="zh-CN" b="1" i="1" dirty="0"/>
              <a:t>, but </a:t>
            </a:r>
            <a:r>
              <a:rPr lang="en-US" altLang="zh-CN" dirty="0"/>
              <a:t>am still unconvinced.</a:t>
            </a:r>
          </a:p>
          <a:p>
            <a:pPr lvl="1"/>
            <a:r>
              <a:rPr lang="en-US" altLang="zh-CN" dirty="0"/>
              <a:t>He has had several years' experience </a:t>
            </a:r>
            <a:r>
              <a:rPr lang="en-US" altLang="zh-CN" b="1" i="1" dirty="0"/>
              <a:t>and</a:t>
            </a:r>
            <a:r>
              <a:rPr lang="en-US" altLang="zh-CN" dirty="0"/>
              <a:t> is thoroughly competent.</a:t>
            </a:r>
            <a:endParaRPr lang="zh-CN" altLang="en-US" dirty="0"/>
          </a:p>
        </p:txBody>
      </p:sp>
    </p:spTree>
    <p:extLst>
      <p:ext uri="{BB962C8B-B14F-4D97-AF65-F5344CB8AC3E}">
        <p14:creationId xmlns:p14="http://schemas.microsoft.com/office/powerpoint/2010/main" val="3275682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srcRect l="25443" t="14682" r="26519" b="15275"/>
          <a:stretch/>
        </p:blipFill>
        <p:spPr>
          <a:xfrm>
            <a:off x="2100008" y="0"/>
            <a:ext cx="8086604" cy="6632294"/>
          </a:xfrm>
          <a:prstGeom prst="rect">
            <a:avLst/>
          </a:prstGeom>
        </p:spPr>
      </p:pic>
    </p:spTree>
    <p:extLst>
      <p:ext uri="{BB962C8B-B14F-4D97-AF65-F5344CB8AC3E}">
        <p14:creationId xmlns:p14="http://schemas.microsoft.com/office/powerpoint/2010/main" val="40921738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Task 4</a:t>
            </a:r>
            <a:endParaRPr lang="zh-CN" altLang="en-US" dirty="0"/>
          </a:p>
        </p:txBody>
      </p:sp>
      <p:sp>
        <p:nvSpPr>
          <p:cNvPr id="3" name="内容占位符 2"/>
          <p:cNvSpPr>
            <a:spLocks noGrp="1"/>
          </p:cNvSpPr>
          <p:nvPr>
            <p:ph idx="1"/>
          </p:nvPr>
        </p:nvSpPr>
        <p:spPr/>
        <p:txBody>
          <a:bodyPr>
            <a:normAutofit/>
          </a:bodyPr>
          <a:lstStyle/>
          <a:p>
            <a:r>
              <a:rPr lang="en-US" altLang="zh-CN" dirty="0">
                <a:latin typeface="Times New Roman" panose="02020603050405020304" pitchFamily="18" charset="0"/>
                <a:cs typeface="Times New Roman" panose="02020603050405020304" pitchFamily="18" charset="0"/>
              </a:rPr>
              <a:t>Below are two paragraphs from the sample Internet essay that we asked to read at the end of Unit 2. (The whole essay is on pages 22-25 of your Supplementary Materials).</a:t>
            </a:r>
          </a:p>
          <a:p>
            <a:r>
              <a:rPr lang="en-US" altLang="zh-CN" dirty="0">
                <a:latin typeface="Times New Roman" panose="02020603050405020304" pitchFamily="18" charset="0"/>
                <a:cs typeface="Times New Roman" panose="02020603050405020304" pitchFamily="18" charset="0"/>
              </a:rPr>
              <a:t>In some places the student has not been cautious enough in making points and claims about Internet use. For example, a sentence such as “Everyone has access to the Internet at home” would clearly be an exaggeration.</a:t>
            </a:r>
          </a:p>
          <a:p>
            <a:r>
              <a:rPr lang="en-US" altLang="zh-CN" dirty="0">
                <a:latin typeface="Times New Roman" panose="02020603050405020304" pitchFamily="18" charset="0"/>
                <a:cs typeface="Times New Roman" panose="02020603050405020304" pitchFamily="18" charset="0"/>
              </a:rPr>
              <a:t>Look for points that you think are not cautious enough (e.g. </a:t>
            </a:r>
            <a:r>
              <a:rPr lang="en-US" altLang="zh-CN" dirty="0" err="1">
                <a:latin typeface="Times New Roman" panose="02020603050405020304" pitchFamily="18" charset="0"/>
                <a:cs typeface="Times New Roman" panose="02020603050405020304" pitchFamily="18" charset="0"/>
              </a:rPr>
              <a:t>overgeneralisations</a:t>
            </a:r>
            <a:r>
              <a:rPr lang="en-US" altLang="zh-CN" dirty="0">
                <a:latin typeface="Times New Roman" panose="02020603050405020304" pitchFamily="18" charset="0"/>
                <a:cs typeface="Times New Roman" panose="02020603050405020304" pitchFamily="18" charset="0"/>
              </a:rPr>
              <a:t>) or too cautious. Decide how to make them more, or less, cautious. Edit the text at those points to include your changes.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33837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Text (Part one)</a:t>
            </a:r>
            <a:endParaRPr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lang="en-US" altLang="zh-CN" i="1" dirty="0">
                <a:latin typeface="Times New Roman" panose="02020603050405020304" pitchFamily="18" charset="0"/>
                <a:cs typeface="Times New Roman" panose="02020603050405020304" pitchFamily="18" charset="0"/>
              </a:rPr>
              <a:t>First of all, the Internet is always a good place to get started. Writing an essay is often a painstaking task and sometimes you will even get stuck in choosing an appropriate topic. If it is really a problem, using a search engine by typing in several simple keywords about the topics in mind will give you some rough pictures. It is rather like a “brainstorm” that you will find thousands of opinions and ideas for a single topic, which may reflect how “hot” the topic is, how many people have similar idea with you and how much resources on Web you can make use of. Through comparison, you will find how valuable a topic is or is not.</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76910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Text (Part two)</a:t>
            </a:r>
            <a:endParaRPr lang="zh-CN" altLang="en-US" dirty="0"/>
          </a:p>
        </p:txBody>
      </p:sp>
      <p:sp>
        <p:nvSpPr>
          <p:cNvPr id="3" name="内容占位符 2"/>
          <p:cNvSpPr>
            <a:spLocks noGrp="1"/>
          </p:cNvSpPr>
          <p:nvPr>
            <p:ph idx="1"/>
          </p:nvPr>
        </p:nvSpPr>
        <p:spPr>
          <a:xfrm>
            <a:off x="838200" y="1825624"/>
            <a:ext cx="10515600" cy="4876117"/>
          </a:xfrm>
        </p:spPr>
        <p:txBody>
          <a:bodyPr>
            <a:normAutofit fontScale="92500" lnSpcReduction="20000"/>
          </a:bodyPr>
          <a:lstStyle/>
          <a:p>
            <a:pPr>
              <a:lnSpc>
                <a:spcPct val="150000"/>
              </a:lnSpc>
            </a:pPr>
            <a:r>
              <a:rPr lang="en-US" altLang="zh-CN" sz="2400" i="1" dirty="0">
                <a:latin typeface="Times New Roman" panose="02020603050405020304" pitchFamily="18" charset="0"/>
                <a:cs typeface="Times New Roman" panose="02020603050405020304" pitchFamily="18" charset="0"/>
              </a:rPr>
              <a:t>When a topic is selected, the next step is to seek professional help and turn to electronic resources such as e-journals and e-periodicals for reference. Reading on computer perhaps not quite comfortable, but as a tradeoff, you can make marks on these e-books while doing this will never be permissible on print in the library. Moreover, as more and more researchers begin to use Internet resources, you will find a lot of articles on journals and periodicals have Internet hyperlinks as reference in their bibliographic, those you can turn to by just mouse clicks. To make the full use of the Internet, you can also exchange ideas with the author or ask questions via email. In a word, the Internet provides everything you need in reading, not only the reading materials, but also other convenience like the search engines, electronic dictionaries, communication tools and quick access towards other materials.</a:t>
            </a:r>
            <a:endParaRPr lang="zh-CN" alt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6143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Caution in interpreting data</a:t>
            </a:r>
            <a:endParaRPr lang="zh-CN" altLang="en-US" dirty="0"/>
          </a:p>
        </p:txBody>
      </p:sp>
      <p:pic>
        <p:nvPicPr>
          <p:cNvPr id="5" name="图片 4"/>
          <p:cNvPicPr>
            <a:picLocks noChangeAspect="1"/>
          </p:cNvPicPr>
          <p:nvPr/>
        </p:nvPicPr>
        <p:blipFill rotWithShape="1">
          <a:blip r:embed="rId2" cstate="print"/>
          <a:srcRect l="25158" t="33587" r="26424" b="36877"/>
          <a:stretch/>
        </p:blipFill>
        <p:spPr>
          <a:xfrm>
            <a:off x="394972" y="2264493"/>
            <a:ext cx="11402055" cy="3912470"/>
          </a:xfrm>
          <a:prstGeom prst="rect">
            <a:avLst/>
          </a:prstGeom>
        </p:spPr>
      </p:pic>
    </p:spTree>
    <p:extLst>
      <p:ext uri="{BB962C8B-B14F-4D97-AF65-F5344CB8AC3E}">
        <p14:creationId xmlns:p14="http://schemas.microsoft.com/office/powerpoint/2010/main" val="6285522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Caution in interpreting data</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srcRect l="25158" t="38820" r="26520" b="17973"/>
          <a:stretch/>
        </p:blipFill>
        <p:spPr>
          <a:xfrm>
            <a:off x="3067292" y="2662177"/>
            <a:ext cx="5891513" cy="2963120"/>
          </a:xfrm>
          <a:prstGeom prst="rect">
            <a:avLst/>
          </a:prstGeom>
        </p:spPr>
      </p:pic>
    </p:spTree>
    <p:extLst>
      <p:ext uri="{BB962C8B-B14F-4D97-AF65-F5344CB8AC3E}">
        <p14:creationId xmlns:p14="http://schemas.microsoft.com/office/powerpoint/2010/main" val="31186994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Task 5</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The previous table shows the percentage of Welsh speakers in Wales over a 60-year period.</a:t>
            </a:r>
          </a:p>
          <a:p>
            <a:r>
              <a:rPr lang="en-US" altLang="zh-CN" dirty="0">
                <a:latin typeface="Times New Roman" panose="02020603050405020304" pitchFamily="18" charset="0"/>
                <a:cs typeface="Times New Roman" panose="02020603050405020304" pitchFamily="18" charset="0"/>
              </a:rPr>
              <a:t>Decide what conclusions you can draw about life and education in Wales, on the basis of this evidence. </a:t>
            </a:r>
          </a:p>
          <a:p>
            <a:r>
              <a:rPr lang="en-US" altLang="zh-CN" dirty="0">
                <a:latin typeface="Times New Roman" panose="02020603050405020304" pitchFamily="18" charset="0"/>
                <a:cs typeface="Times New Roman" panose="02020603050405020304" pitchFamily="18" charset="0"/>
              </a:rPr>
              <a:t>Use </a:t>
            </a:r>
            <a:r>
              <a:rPr lang="en-US" altLang="zh-CN" dirty="0" err="1">
                <a:latin typeface="Times New Roman" panose="02020603050405020304" pitchFamily="18" charset="0"/>
                <a:cs typeface="Times New Roman" panose="02020603050405020304" pitchFamily="18" charset="0"/>
              </a:rPr>
              <a:t>Northedge’s</a:t>
            </a:r>
            <a:r>
              <a:rPr lang="en-US" altLang="zh-CN" dirty="0">
                <a:latin typeface="Times New Roman" panose="02020603050405020304" pitchFamily="18" charset="0"/>
                <a:cs typeface="Times New Roman" panose="02020603050405020304" pitchFamily="18" charset="0"/>
              </a:rPr>
              <a:t> guidelines and the Language Boxes to help you express the right level of caution.</a:t>
            </a:r>
          </a:p>
          <a:p>
            <a:r>
              <a:rPr lang="en-US" altLang="zh-CN" dirty="0">
                <a:latin typeface="Times New Roman" panose="02020603050405020304" pitchFamily="18" charset="0"/>
                <a:cs typeface="Times New Roman" panose="02020603050405020304" pitchFamily="18" charset="0"/>
              </a:rPr>
              <a:t>Write out your interpretations as full sentences.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5133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Phrase</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Adverbial phrase</a:t>
            </a:r>
          </a:p>
          <a:p>
            <a:pPr lvl="1"/>
            <a:r>
              <a:rPr lang="en-US" altLang="zh-CN" dirty="0"/>
              <a:t>A phrase that functions as an adverb. Examples:</a:t>
            </a:r>
          </a:p>
          <a:p>
            <a:pPr lvl="1"/>
            <a:r>
              <a:rPr lang="en-US" altLang="zh-CN" dirty="0"/>
              <a:t>She types </a:t>
            </a:r>
            <a:r>
              <a:rPr lang="en-US" altLang="zh-CN" u="sng" dirty="0"/>
              <a:t>quickly and correctly</a:t>
            </a:r>
            <a:r>
              <a:rPr lang="en-US" altLang="zh-CN" dirty="0"/>
              <a:t>. </a:t>
            </a:r>
          </a:p>
          <a:p>
            <a:pPr lvl="1"/>
            <a:r>
              <a:rPr lang="en-US" altLang="zh-CN" dirty="0"/>
              <a:t>He runs </a:t>
            </a:r>
            <a:r>
              <a:rPr lang="en-US" altLang="zh-CN" u="sng" dirty="0"/>
              <a:t>extremely fast</a:t>
            </a:r>
          </a:p>
          <a:p>
            <a:r>
              <a:rPr lang="en-US" altLang="zh-CN" dirty="0"/>
              <a:t>Gerundial phrase</a:t>
            </a:r>
          </a:p>
          <a:p>
            <a:pPr lvl="1"/>
            <a:r>
              <a:rPr lang="en-US" altLang="zh-CN" dirty="0"/>
              <a:t> </a:t>
            </a:r>
            <a:r>
              <a:rPr lang="en-US" altLang="zh-CN" u="sng" dirty="0"/>
              <a:t>Going to public concerts </a:t>
            </a:r>
            <a:r>
              <a:rPr lang="en-US" altLang="zh-CN" dirty="0"/>
              <a:t>is often free of charge</a:t>
            </a:r>
          </a:p>
          <a:p>
            <a:r>
              <a:rPr lang="en-US" altLang="zh-CN" dirty="0"/>
              <a:t>Prepositional phrase</a:t>
            </a:r>
          </a:p>
          <a:p>
            <a:pPr lvl="1"/>
            <a:r>
              <a:rPr lang="en-US" altLang="zh-CN" dirty="0"/>
              <a:t>by accident, on account of, in addition, in addition to, on the basis of, at (the) best, for the better, on board, out of breath, on business, in any case, in case of, in case, in no case</a:t>
            </a:r>
          </a:p>
          <a:p>
            <a:r>
              <a:rPr lang="en-US" altLang="zh-CN" dirty="0"/>
              <a:t>Participial phrase</a:t>
            </a:r>
          </a:p>
          <a:p>
            <a:pPr lvl="1"/>
            <a:r>
              <a:rPr lang="en-US" altLang="zh-CN" u="sng" dirty="0"/>
              <a:t>Following this road</a:t>
            </a:r>
            <a:r>
              <a:rPr lang="en-US" altLang="zh-CN" dirty="0"/>
              <a:t>, you will find the bus stop.</a:t>
            </a:r>
          </a:p>
          <a:p>
            <a:pPr lvl="1"/>
            <a:r>
              <a:rPr lang="en-US" altLang="zh-CN" dirty="0"/>
              <a:t>Do you know the girl </a:t>
            </a:r>
            <a:r>
              <a:rPr lang="en-US" altLang="zh-CN" u="sng" dirty="0"/>
              <a:t>making paper flowers</a:t>
            </a:r>
            <a:r>
              <a:rPr lang="en-US" altLang="zh-CN" dirty="0"/>
              <a:t>?</a:t>
            </a:r>
          </a:p>
          <a:p>
            <a:pPr lvl="1"/>
            <a:r>
              <a:rPr lang="en-US" altLang="zh-CN" u="sng" dirty="0"/>
              <a:t>Walking along the street</a:t>
            </a:r>
            <a:r>
              <a:rPr lang="en-US" altLang="zh-CN" dirty="0"/>
              <a:t>, he saw a bar.</a:t>
            </a:r>
          </a:p>
          <a:p>
            <a:pPr lvl="1"/>
            <a:endParaRPr lang="zh-CN" altLang="en-US" dirty="0"/>
          </a:p>
        </p:txBody>
      </p:sp>
    </p:spTree>
    <p:extLst>
      <p:ext uri="{BB962C8B-B14F-4D97-AF65-F5344CB8AC3E}">
        <p14:creationId xmlns:p14="http://schemas.microsoft.com/office/powerpoint/2010/main" val="1748754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a:t>Rule 5:</a:t>
            </a:r>
            <a:br>
              <a:rPr lang="en-US" altLang="zh-CN" dirty="0"/>
            </a:br>
            <a:r>
              <a:rPr lang="en-US" altLang="zh-CN" dirty="0"/>
              <a:t>Do not join independent clauses with a comma</a:t>
            </a:r>
            <a:endParaRPr lang="zh-CN" altLang="en-US" dirty="0"/>
          </a:p>
        </p:txBody>
      </p:sp>
      <p:sp>
        <p:nvSpPr>
          <p:cNvPr id="3" name="内容占位符 2"/>
          <p:cNvSpPr>
            <a:spLocks noGrp="1"/>
          </p:cNvSpPr>
          <p:nvPr>
            <p:ph idx="1"/>
          </p:nvPr>
        </p:nvSpPr>
        <p:spPr/>
        <p:txBody>
          <a:bodyPr/>
          <a:lstStyle/>
          <a:p>
            <a:r>
              <a:rPr lang="en-US" altLang="zh-CN" dirty="0"/>
              <a:t>If two or more clauses grammatically complete and not joined by a conjunction are to form a single compound sentence, the proper mark of punctuation is a semicolon.</a:t>
            </a:r>
          </a:p>
          <a:p>
            <a:pPr lvl="1"/>
            <a:r>
              <a:rPr lang="en-US" altLang="zh-CN" dirty="0"/>
              <a:t>Mary Shelley's works are entertaining</a:t>
            </a:r>
            <a:r>
              <a:rPr lang="en-US" altLang="zh-CN" b="1" dirty="0"/>
              <a:t>;</a:t>
            </a:r>
            <a:r>
              <a:rPr lang="en-US" altLang="zh-CN" dirty="0"/>
              <a:t> they are full of engaging ideas.</a:t>
            </a:r>
          </a:p>
          <a:p>
            <a:pPr lvl="1"/>
            <a:r>
              <a:rPr lang="en-US" altLang="zh-CN" dirty="0"/>
              <a:t>It is nearly half past five</a:t>
            </a:r>
            <a:r>
              <a:rPr lang="en-US" altLang="zh-CN" b="1" dirty="0"/>
              <a:t>;</a:t>
            </a:r>
            <a:r>
              <a:rPr lang="en-US" altLang="zh-CN" dirty="0"/>
              <a:t> we cannot reach town before dark.</a:t>
            </a:r>
          </a:p>
          <a:p>
            <a:r>
              <a:rPr lang="en-US" altLang="zh-CN" dirty="0"/>
              <a:t>It is, of course, equally correct to write each of these as two sentences, replacing the semicolons with periods.</a:t>
            </a:r>
          </a:p>
          <a:p>
            <a:pPr lvl="1"/>
            <a:r>
              <a:rPr lang="en-US" altLang="zh-CN" dirty="0"/>
              <a:t>Mary Shelley's works are entertaining. They are full of engaging ideas.</a:t>
            </a:r>
          </a:p>
          <a:p>
            <a:pPr lvl="1"/>
            <a:r>
              <a:rPr lang="en-US" altLang="zh-CN" dirty="0"/>
              <a:t>It is nearly half past five. We cannot reach town before dark.</a:t>
            </a:r>
            <a:endParaRPr lang="zh-CN" altLang="en-US" dirty="0"/>
          </a:p>
        </p:txBody>
      </p:sp>
    </p:spTree>
    <p:extLst>
      <p:ext uri="{BB962C8B-B14F-4D97-AF65-F5344CB8AC3E}">
        <p14:creationId xmlns:p14="http://schemas.microsoft.com/office/powerpoint/2010/main" val="3015532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5:</a:t>
            </a:r>
            <a:endParaRPr lang="zh-CN" altLang="en-US" dirty="0"/>
          </a:p>
        </p:txBody>
      </p:sp>
      <p:sp>
        <p:nvSpPr>
          <p:cNvPr id="3" name="内容占位符 2"/>
          <p:cNvSpPr>
            <a:spLocks noGrp="1"/>
          </p:cNvSpPr>
          <p:nvPr>
            <p:ph idx="1"/>
          </p:nvPr>
        </p:nvSpPr>
        <p:spPr/>
        <p:txBody>
          <a:bodyPr/>
          <a:lstStyle/>
          <a:p>
            <a:r>
              <a:rPr lang="en-US" altLang="zh-CN" dirty="0"/>
              <a:t>If a conjunction is inserted, the proper mark is a comma. (Rule 4.)</a:t>
            </a:r>
          </a:p>
          <a:p>
            <a:pPr lvl="1"/>
            <a:r>
              <a:rPr lang="en-US" altLang="zh-CN" dirty="0"/>
              <a:t>Mary Shelley's works are entertaining, for they are full of engaging ideas.</a:t>
            </a:r>
          </a:p>
          <a:p>
            <a:pPr lvl="1"/>
            <a:r>
              <a:rPr lang="en-US" altLang="zh-CN" dirty="0"/>
              <a:t>It is nearly half past five, and we cannot reach town before dark.</a:t>
            </a:r>
            <a:endParaRPr lang="zh-CN" altLang="en-US" dirty="0"/>
          </a:p>
        </p:txBody>
      </p:sp>
    </p:spTree>
    <p:extLst>
      <p:ext uri="{BB962C8B-B14F-4D97-AF65-F5344CB8AC3E}">
        <p14:creationId xmlns:p14="http://schemas.microsoft.com/office/powerpoint/2010/main" val="1404405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5:</a:t>
            </a:r>
            <a:endParaRPr lang="zh-CN" altLang="en-US" dirty="0"/>
          </a:p>
        </p:txBody>
      </p:sp>
      <p:sp>
        <p:nvSpPr>
          <p:cNvPr id="3" name="内容占位符 2"/>
          <p:cNvSpPr>
            <a:spLocks noGrp="1"/>
          </p:cNvSpPr>
          <p:nvPr>
            <p:ph idx="1"/>
          </p:nvPr>
        </p:nvSpPr>
        <p:spPr/>
        <p:txBody>
          <a:bodyPr/>
          <a:lstStyle/>
          <a:p>
            <a:r>
              <a:rPr lang="en-US" altLang="zh-CN" dirty="0"/>
              <a:t>If the second clause is preceded by an adverb, such as  </a:t>
            </a:r>
            <a:r>
              <a:rPr lang="en-US" altLang="zh-CN" b="1" dirty="0"/>
              <a:t>accordingly</a:t>
            </a:r>
            <a:r>
              <a:rPr lang="en-US" altLang="zh-CN" dirty="0"/>
              <a:t>, </a:t>
            </a:r>
            <a:r>
              <a:rPr lang="en-US" altLang="zh-CN" b="1" dirty="0"/>
              <a:t>besides, then, therefore , </a:t>
            </a:r>
            <a:r>
              <a:rPr lang="en-US" altLang="zh-CN" dirty="0"/>
              <a:t>or</a:t>
            </a:r>
            <a:r>
              <a:rPr lang="en-US" altLang="zh-CN" b="1" dirty="0"/>
              <a:t>  thus</a:t>
            </a:r>
            <a:r>
              <a:rPr lang="en-US" altLang="zh-CN" dirty="0"/>
              <a:t> , and not by a conjunction, the semicolon is still required.</a:t>
            </a:r>
          </a:p>
          <a:p>
            <a:pPr lvl="1"/>
            <a:r>
              <a:rPr lang="en-US" altLang="zh-CN" dirty="0"/>
              <a:t>I had never been in the place before</a:t>
            </a:r>
            <a:r>
              <a:rPr lang="en-US" altLang="zh-CN" b="1" i="1" dirty="0"/>
              <a:t>; besides</a:t>
            </a:r>
            <a:r>
              <a:rPr lang="en-US" altLang="zh-CN" dirty="0"/>
              <a:t>, it was dark as a tomb.</a:t>
            </a:r>
          </a:p>
          <a:p>
            <a:r>
              <a:rPr lang="en-US" altLang="zh-CN" dirty="0"/>
              <a:t>A comma is preferable when the clauses are very short and alike in form, or when the tone of the sentence is easy and conversational.</a:t>
            </a:r>
          </a:p>
          <a:p>
            <a:pPr lvl="1"/>
            <a:r>
              <a:rPr lang="en-US" altLang="zh-CN" dirty="0"/>
              <a:t>Man proposes, God disposes.</a:t>
            </a:r>
          </a:p>
          <a:p>
            <a:pPr lvl="1"/>
            <a:r>
              <a:rPr lang="en-US" altLang="zh-CN" dirty="0"/>
              <a:t>The gates swung apart, the bridge fell, the portcullis was drawn up.</a:t>
            </a:r>
          </a:p>
          <a:p>
            <a:pPr lvl="1"/>
            <a:r>
              <a:rPr lang="en-US" altLang="zh-CN" dirty="0"/>
              <a:t>I hardly knew him, he was so changed.</a:t>
            </a:r>
          </a:p>
          <a:p>
            <a:pPr lvl="1"/>
            <a:r>
              <a:rPr lang="en-US" altLang="zh-CN" dirty="0"/>
              <a:t>Here today, gone tomorrow.</a:t>
            </a:r>
            <a:endParaRPr lang="zh-CN" altLang="en-US" dirty="0"/>
          </a:p>
        </p:txBody>
      </p:sp>
    </p:spTree>
    <p:extLst>
      <p:ext uri="{BB962C8B-B14F-4D97-AF65-F5344CB8AC3E}">
        <p14:creationId xmlns:p14="http://schemas.microsoft.com/office/powerpoint/2010/main" val="787171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6:</a:t>
            </a:r>
            <a:br>
              <a:rPr lang="en-US" altLang="zh-CN" dirty="0"/>
            </a:br>
            <a:r>
              <a:rPr lang="en-US" altLang="zh-CN" dirty="0"/>
              <a:t>Do not break sentences in two.</a:t>
            </a:r>
            <a:endParaRPr lang="zh-CN" altLang="en-US" dirty="0"/>
          </a:p>
        </p:txBody>
      </p:sp>
      <p:sp>
        <p:nvSpPr>
          <p:cNvPr id="3" name="内容占位符 2"/>
          <p:cNvSpPr>
            <a:spLocks noGrp="1"/>
          </p:cNvSpPr>
          <p:nvPr>
            <p:ph idx="1"/>
          </p:nvPr>
        </p:nvSpPr>
        <p:spPr/>
        <p:txBody>
          <a:bodyPr/>
          <a:lstStyle/>
          <a:p>
            <a:r>
              <a:rPr lang="en-US" altLang="zh-CN" dirty="0"/>
              <a:t>In other words, do not use periods for commas.</a:t>
            </a:r>
          </a:p>
          <a:p>
            <a:pPr lvl="1"/>
            <a:r>
              <a:rPr lang="en-US" altLang="zh-CN" dirty="0"/>
              <a:t>I met them on a Cunard liner many years ago. Coming home from Liverpool to New York.</a:t>
            </a:r>
          </a:p>
          <a:p>
            <a:pPr lvl="1"/>
            <a:r>
              <a:rPr lang="en-US" altLang="zh-CN" dirty="0"/>
              <a:t>She was an interesting talker. a woman who had traveled all over the world and lived in half a dozen countries.</a:t>
            </a:r>
            <a:endParaRPr lang="zh-CN" altLang="en-US" dirty="0"/>
          </a:p>
        </p:txBody>
      </p:sp>
    </p:spTree>
    <p:extLst>
      <p:ext uri="{BB962C8B-B14F-4D97-AF65-F5344CB8AC3E}">
        <p14:creationId xmlns:p14="http://schemas.microsoft.com/office/powerpoint/2010/main" val="4263469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2192880"/>
          </a:xfrm>
        </p:spPr>
        <p:txBody>
          <a:bodyPr>
            <a:normAutofit fontScale="90000"/>
          </a:bodyPr>
          <a:lstStyle/>
          <a:p>
            <a:r>
              <a:rPr lang="en-US" altLang="zh-CN" dirty="0"/>
              <a:t>Rule 7:</a:t>
            </a:r>
            <a:br>
              <a:rPr lang="en-US" altLang="zh-CN" dirty="0"/>
            </a:br>
            <a:r>
              <a:rPr lang="en-US" altLang="zh-CN" sz="4000" dirty="0"/>
              <a:t>Use a colon after an independent clause to introduce a list of particulars, an appositive, an amplification, or an illustrative quotation.</a:t>
            </a:r>
            <a:endParaRPr lang="zh-CN" altLang="en-US" sz="4000" dirty="0"/>
          </a:p>
        </p:txBody>
      </p:sp>
      <p:sp>
        <p:nvSpPr>
          <p:cNvPr id="3" name="内容占位符 2"/>
          <p:cNvSpPr>
            <a:spLocks noGrp="1"/>
          </p:cNvSpPr>
          <p:nvPr>
            <p:ph idx="1"/>
          </p:nvPr>
        </p:nvSpPr>
        <p:spPr>
          <a:xfrm>
            <a:off x="838200" y="2639028"/>
            <a:ext cx="10515600" cy="3537935"/>
          </a:xfrm>
        </p:spPr>
        <p:txBody>
          <a:bodyPr>
            <a:normAutofit/>
          </a:bodyPr>
          <a:lstStyle/>
          <a:p>
            <a:r>
              <a:rPr lang="en-US" altLang="zh-CN" dirty="0"/>
              <a:t>Your dedicated whittler requires three props: a knife, a piece of wood, and a back porch.</a:t>
            </a:r>
          </a:p>
          <a:p>
            <a:r>
              <a:rPr lang="en-US" altLang="zh-CN" dirty="0"/>
              <a:t>Understanding is that penetrating quality of knowledge that grows from theory, practice, conviction, assertion, error, and humiliation.</a:t>
            </a:r>
          </a:p>
          <a:p>
            <a:r>
              <a:rPr lang="en-US" altLang="zh-CN" dirty="0"/>
              <a:t>Wrong sentences</a:t>
            </a:r>
          </a:p>
          <a:p>
            <a:pPr lvl="1"/>
            <a:r>
              <a:rPr lang="en-US" altLang="zh-CN" dirty="0"/>
              <a:t>Your dedicated whittler requires: a knife, a piece of wood, and a back porch.</a:t>
            </a:r>
          </a:p>
          <a:p>
            <a:pPr lvl="1"/>
            <a:r>
              <a:rPr lang="en-US" altLang="zh-CN" dirty="0"/>
              <a:t>Understanding is that penetrating quality of knowledge that grows from: theory, practice, conviction, assertion, error, and humiliation.</a:t>
            </a:r>
          </a:p>
        </p:txBody>
      </p:sp>
    </p:spTree>
    <p:extLst>
      <p:ext uri="{BB962C8B-B14F-4D97-AF65-F5344CB8AC3E}">
        <p14:creationId xmlns:p14="http://schemas.microsoft.com/office/powerpoint/2010/main" val="283838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7:</a:t>
            </a:r>
            <a:endParaRPr lang="zh-CN" altLang="en-US" dirty="0"/>
          </a:p>
        </p:txBody>
      </p:sp>
      <p:sp>
        <p:nvSpPr>
          <p:cNvPr id="3" name="内容占位符 2"/>
          <p:cNvSpPr>
            <a:spLocks noGrp="1"/>
          </p:cNvSpPr>
          <p:nvPr>
            <p:ph idx="1"/>
          </p:nvPr>
        </p:nvSpPr>
        <p:spPr/>
        <p:txBody>
          <a:bodyPr/>
          <a:lstStyle/>
          <a:p>
            <a:r>
              <a:rPr lang="en-US" altLang="zh-CN" dirty="0"/>
              <a:t>Join two independent clauses with a colon if the second interprets or amplifies the first.</a:t>
            </a:r>
          </a:p>
          <a:p>
            <a:pPr lvl="1"/>
            <a:r>
              <a:rPr lang="en-US" altLang="zh-CN" dirty="0"/>
              <a:t>But even so, there was a directness and dispatch about animal burial: there was no stopover in the undertaker's foul parlor, no wreath or spray.</a:t>
            </a:r>
          </a:p>
          <a:p>
            <a:r>
              <a:rPr lang="en-US" altLang="zh-CN" dirty="0"/>
              <a:t>A colon may introduce a quotation that supports or contributes to the preceding clause.</a:t>
            </a:r>
          </a:p>
          <a:p>
            <a:pPr lvl="1"/>
            <a:r>
              <a:rPr lang="en-US" altLang="zh-CN" dirty="0"/>
              <a:t>The squalor of the streets reminded her of a line from Oscar Wilde: "We are all in the gutter, but some of us are looking at the stars."</a:t>
            </a:r>
            <a:endParaRPr lang="zh-CN" altLang="en-US" dirty="0"/>
          </a:p>
        </p:txBody>
      </p:sp>
    </p:spTree>
    <p:extLst>
      <p:ext uri="{BB962C8B-B14F-4D97-AF65-F5344CB8AC3E}">
        <p14:creationId xmlns:p14="http://schemas.microsoft.com/office/powerpoint/2010/main" val="2544833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349770"/>
          </a:xfrm>
        </p:spPr>
        <p:txBody>
          <a:bodyPr>
            <a:normAutofit fontScale="90000"/>
          </a:bodyPr>
          <a:lstStyle/>
          <a:p>
            <a:pPr algn="ctr"/>
            <a:r>
              <a:rPr lang="en-US" altLang="zh-CN" dirty="0"/>
              <a:t>Rule 1: </a:t>
            </a:r>
            <a:endParaRPr lang="zh-CN" altLang="en-US" dirty="0"/>
          </a:p>
        </p:txBody>
      </p:sp>
      <p:sp>
        <p:nvSpPr>
          <p:cNvPr id="3" name="内容占位符 2"/>
          <p:cNvSpPr>
            <a:spLocks noGrp="1"/>
          </p:cNvSpPr>
          <p:nvPr>
            <p:ph idx="1"/>
          </p:nvPr>
        </p:nvSpPr>
        <p:spPr>
          <a:xfrm>
            <a:off x="838200" y="889462"/>
            <a:ext cx="10515600" cy="5287501"/>
          </a:xfrm>
        </p:spPr>
        <p:txBody>
          <a:bodyPr>
            <a:normAutofit fontScale="77500" lnSpcReduction="20000"/>
          </a:bodyPr>
          <a:lstStyle/>
          <a:p>
            <a:r>
              <a:rPr lang="en-US" dirty="0"/>
              <a:t>The apostrophe ( ’ ) has three uses: contractions, plurals, and possessives.</a:t>
            </a:r>
          </a:p>
          <a:p>
            <a:r>
              <a:rPr lang="en-US" dirty="0"/>
              <a:t>The general rule is that the possessive of a singular noun is formed by adding an apostrophe and </a:t>
            </a:r>
            <a:r>
              <a:rPr lang="en-US" i="1" dirty="0"/>
              <a:t>s</a:t>
            </a:r>
            <a:r>
              <a:rPr lang="en-US" dirty="0"/>
              <a:t>, whether the singular noun ends in </a:t>
            </a:r>
            <a:r>
              <a:rPr lang="en-US" i="1" dirty="0"/>
              <a:t>s</a:t>
            </a:r>
            <a:r>
              <a:rPr lang="en-US" dirty="0"/>
              <a:t> or not. </a:t>
            </a:r>
          </a:p>
          <a:p>
            <a:r>
              <a:rPr lang="en-US" dirty="0"/>
              <a:t> the lawyer’s fee ,  the child’s toy,  Xerox’s sales manager,  anyone’s guess, a week's vacation, </a:t>
            </a:r>
            <a:r>
              <a:rPr lang="en-US" altLang="zh-CN" dirty="0"/>
              <a:t>The witch‘s malice </a:t>
            </a:r>
            <a:r>
              <a:rPr lang="zh-CN" altLang="en-US" dirty="0"/>
              <a:t>（怨恨）</a:t>
            </a:r>
            <a:endParaRPr lang="en-US" altLang="zh-CN" dirty="0"/>
          </a:p>
          <a:p>
            <a:pPr marL="0" indent="0">
              <a:buNone/>
            </a:pPr>
            <a:r>
              <a:rPr lang="en-US" b="1" i="1" dirty="0"/>
              <a:t>Rule 1a.</a:t>
            </a:r>
            <a:r>
              <a:rPr lang="en-US" dirty="0"/>
              <a:t> Many common nouns end in the letter </a:t>
            </a:r>
            <a:r>
              <a:rPr lang="en-US" i="1" dirty="0"/>
              <a:t>s</a:t>
            </a:r>
            <a:r>
              <a:rPr lang="en-US" dirty="0"/>
              <a:t> (</a:t>
            </a:r>
            <a:r>
              <a:rPr lang="en-US" i="1" dirty="0"/>
              <a:t>lens, cactus, bus</a:t>
            </a:r>
            <a:r>
              <a:rPr lang="en-US" dirty="0"/>
              <a:t>, etc.). So do a lot of proper nouns (</a:t>
            </a:r>
            <a:r>
              <a:rPr lang="en-US" i="1" dirty="0"/>
              <a:t>Mr. Jones, Texas, Christmas</a:t>
            </a:r>
            <a:r>
              <a:rPr lang="en-US" dirty="0"/>
              <a:t>). There are conflicting policies and theories about how to show possession when writing such nouns. There is no right answer; the best advice is to choose a formula and stay consistent. We will stick to Strunk &amp; White rule</a:t>
            </a:r>
          </a:p>
          <a:p>
            <a:r>
              <a:rPr lang="en-US" dirty="0"/>
              <a:t> Tom Jones’s first album,  Aeschylus’s finest drama, </a:t>
            </a:r>
            <a:r>
              <a:rPr lang="en-US" altLang="zh-CN" dirty="0"/>
              <a:t>Charles's friend, </a:t>
            </a:r>
            <a:r>
              <a:rPr lang="en-US" altLang="zh-CN" dirty="0" err="1"/>
              <a:t>Burns's</a:t>
            </a:r>
            <a:r>
              <a:rPr lang="en-US" altLang="zh-CN" dirty="0"/>
              <a:t> poems</a:t>
            </a:r>
          </a:p>
          <a:p>
            <a:r>
              <a:rPr lang="en-US" i="1" dirty="0"/>
              <a:t>the class's hours, Mr. Jones’s golf clubs, the canvas's size, Texas’s weather</a:t>
            </a:r>
          </a:p>
          <a:p>
            <a:pPr fontAlgn="base"/>
            <a:r>
              <a:rPr lang="en-US" dirty="0"/>
              <a:t>Didier </a:t>
            </a:r>
            <a:r>
              <a:rPr lang="en-US" dirty="0" err="1"/>
              <a:t>Deschamps's</a:t>
            </a:r>
            <a:r>
              <a:rPr lang="en-US" dirty="0"/>
              <a:t> career, </a:t>
            </a:r>
            <a:r>
              <a:rPr lang="en-US" dirty="0" err="1"/>
              <a:t>Josquin</a:t>
            </a:r>
            <a:r>
              <a:rPr lang="en-US" dirty="0"/>
              <a:t> des </a:t>
            </a:r>
            <a:r>
              <a:rPr lang="en-US" dirty="0" err="1"/>
              <a:t>Prez's</a:t>
            </a:r>
            <a:r>
              <a:rPr lang="en-US" dirty="0"/>
              <a:t> music, </a:t>
            </a:r>
            <a:r>
              <a:rPr lang="en-US" dirty="0" err="1"/>
              <a:t>Eugène</a:t>
            </a:r>
            <a:r>
              <a:rPr lang="en-US" dirty="0"/>
              <a:t> Delacroix's paintings</a:t>
            </a:r>
            <a:endParaRPr lang="en-US" altLang="zh-CN" dirty="0"/>
          </a:p>
          <a:p>
            <a:r>
              <a:rPr lang="en-US" altLang="zh-CN" dirty="0">
                <a:solidFill>
                  <a:srgbClr val="FF0000"/>
                </a:solidFill>
              </a:rPr>
              <a:t>Exceptions are the possessives of ancient proper names</a:t>
            </a:r>
          </a:p>
          <a:p>
            <a:pPr fontAlgn="base"/>
            <a:r>
              <a:rPr lang="en-US" dirty="0">
                <a:solidFill>
                  <a:srgbClr val="FF0000"/>
                </a:solidFill>
              </a:rPr>
              <a:t> Jesus’ disciples</a:t>
            </a:r>
            <a:r>
              <a:rPr lang="en-US" altLang="zh-CN" dirty="0">
                <a:solidFill>
                  <a:srgbClr val="FF0000"/>
                </a:solidFill>
              </a:rPr>
              <a:t> , </a:t>
            </a:r>
            <a:r>
              <a:rPr lang="en-US" dirty="0">
                <a:solidFill>
                  <a:srgbClr val="FF0000"/>
                </a:solidFill>
              </a:rPr>
              <a:t>Moses' law</a:t>
            </a:r>
            <a:endParaRPr lang="en-US" altLang="zh-CN" dirty="0">
              <a:solidFill>
                <a:srgbClr val="FF0000"/>
              </a:solidFill>
            </a:endParaRPr>
          </a:p>
          <a:p>
            <a:r>
              <a:rPr lang="en-US" dirty="0">
                <a:solidFill>
                  <a:srgbClr val="FF0000"/>
                </a:solidFill>
              </a:rPr>
              <a:t>Nouns that end in an </a:t>
            </a:r>
            <a:r>
              <a:rPr lang="en-US" i="1" dirty="0">
                <a:solidFill>
                  <a:srgbClr val="FF0000"/>
                </a:solidFill>
              </a:rPr>
              <a:t>s</a:t>
            </a:r>
            <a:r>
              <a:rPr lang="en-US" dirty="0">
                <a:solidFill>
                  <a:srgbClr val="FF0000"/>
                </a:solidFill>
              </a:rPr>
              <a:t> sound take only an apostrophe when they are followed by </a:t>
            </a:r>
            <a:r>
              <a:rPr lang="en-US" i="1" dirty="0">
                <a:solidFill>
                  <a:srgbClr val="FF0000"/>
                </a:solidFill>
              </a:rPr>
              <a:t>sake</a:t>
            </a:r>
            <a:r>
              <a:rPr lang="en-US" dirty="0">
                <a:solidFill>
                  <a:srgbClr val="FF0000"/>
                </a:solidFill>
              </a:rPr>
              <a:t>.</a:t>
            </a:r>
          </a:p>
          <a:p>
            <a:pPr lvl="1"/>
            <a:r>
              <a:rPr lang="en-US" altLang="zh-CN" dirty="0">
                <a:solidFill>
                  <a:srgbClr val="FF0000"/>
                </a:solidFill>
              </a:rPr>
              <a:t>conscience' sake, for righteousness' sake . </a:t>
            </a:r>
            <a:endParaRPr lang="zh-CN" altLang="en-US" dirty="0">
              <a:solidFill>
                <a:srgbClr val="FF0000"/>
              </a:solidFill>
            </a:endParaRPr>
          </a:p>
        </p:txBody>
      </p:sp>
    </p:spTree>
    <p:extLst>
      <p:ext uri="{BB962C8B-B14F-4D97-AF65-F5344CB8AC3E}">
        <p14:creationId xmlns:p14="http://schemas.microsoft.com/office/powerpoint/2010/main" val="237042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7</a:t>
            </a:r>
            <a:endParaRPr lang="zh-CN" altLang="en-US" dirty="0"/>
          </a:p>
        </p:txBody>
      </p:sp>
      <p:sp>
        <p:nvSpPr>
          <p:cNvPr id="3" name="内容占位符 2"/>
          <p:cNvSpPr>
            <a:spLocks noGrp="1"/>
          </p:cNvSpPr>
          <p:nvPr>
            <p:ph idx="1"/>
          </p:nvPr>
        </p:nvSpPr>
        <p:spPr/>
        <p:txBody>
          <a:bodyPr/>
          <a:lstStyle/>
          <a:p>
            <a:r>
              <a:rPr lang="en-US" altLang="zh-CN" dirty="0"/>
              <a:t>Other colon usage</a:t>
            </a:r>
          </a:p>
          <a:p>
            <a:pPr lvl="1"/>
            <a:r>
              <a:rPr lang="en-US" altLang="zh-CN" dirty="0"/>
              <a:t>the salutation of a formal letter</a:t>
            </a:r>
          </a:p>
          <a:p>
            <a:pPr lvl="2">
              <a:buFont typeface="Calibri" panose="020F0502020204030204" pitchFamily="34" charset="0"/>
              <a:buChar char="—"/>
            </a:pPr>
            <a:r>
              <a:rPr lang="en-US" altLang="zh-CN" dirty="0"/>
              <a:t> Dear Mr. Li:</a:t>
            </a:r>
          </a:p>
          <a:p>
            <a:pPr lvl="1"/>
            <a:r>
              <a:rPr lang="en-US" altLang="zh-CN" dirty="0"/>
              <a:t>notation of time</a:t>
            </a:r>
          </a:p>
          <a:p>
            <a:pPr lvl="2">
              <a:buFont typeface="Calibri" panose="020F0502020204030204" pitchFamily="34" charset="0"/>
              <a:buChar char="—"/>
            </a:pPr>
            <a:r>
              <a:rPr lang="en-US" altLang="zh-CN" dirty="0"/>
              <a:t> Departs at 10:48 P.M.</a:t>
            </a:r>
          </a:p>
          <a:p>
            <a:pPr lvl="1"/>
            <a:r>
              <a:rPr lang="en-US" altLang="zh-CN" dirty="0"/>
              <a:t>separate the title of a work from its subtitle</a:t>
            </a:r>
          </a:p>
          <a:p>
            <a:pPr lvl="2">
              <a:buFont typeface="Calibri" panose="020F0502020204030204" pitchFamily="34" charset="0"/>
              <a:buChar char="—"/>
            </a:pPr>
            <a:r>
              <a:rPr lang="en-US" altLang="zh-CN" dirty="0"/>
              <a:t>Data Mining: Algorithms and Applications</a:t>
            </a:r>
          </a:p>
        </p:txBody>
      </p:sp>
    </p:spTree>
    <p:extLst>
      <p:ext uri="{BB962C8B-B14F-4D97-AF65-F5344CB8AC3E}">
        <p14:creationId xmlns:p14="http://schemas.microsoft.com/office/powerpoint/2010/main" val="784871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651067" cy="1624542"/>
          </a:xfrm>
        </p:spPr>
        <p:txBody>
          <a:bodyPr>
            <a:normAutofit fontScale="90000"/>
          </a:bodyPr>
          <a:lstStyle/>
          <a:p>
            <a:pPr algn="ctr"/>
            <a:r>
              <a:rPr lang="en-US" altLang="zh-CN" b="1" dirty="0"/>
              <a:t>Rule 8: </a:t>
            </a:r>
            <a:br>
              <a:rPr lang="en-US" altLang="zh-CN" b="1" dirty="0"/>
            </a:br>
            <a:r>
              <a:rPr lang="en-US" altLang="zh-CN" sz="4000" b="1" dirty="0"/>
              <a:t>Use a dash to set off an abrupt break or interruption and to announce a long appositive or summary.</a:t>
            </a:r>
            <a:endParaRPr lang="zh-CN" altLang="en-US" sz="4000" b="1" dirty="0"/>
          </a:p>
        </p:txBody>
      </p:sp>
      <p:sp>
        <p:nvSpPr>
          <p:cNvPr id="3" name="内容占位符 2"/>
          <p:cNvSpPr>
            <a:spLocks noGrp="1"/>
          </p:cNvSpPr>
          <p:nvPr>
            <p:ph idx="1"/>
          </p:nvPr>
        </p:nvSpPr>
        <p:spPr>
          <a:xfrm>
            <a:off x="838199" y="2205728"/>
            <a:ext cx="10515600" cy="4093472"/>
          </a:xfrm>
        </p:spPr>
        <p:txBody>
          <a:bodyPr>
            <a:normAutofit fontScale="92500" lnSpcReduction="20000"/>
          </a:bodyPr>
          <a:lstStyle/>
          <a:p>
            <a:r>
              <a:rPr lang="en-US" b="1" dirty="0"/>
              <a:t>Em dash : </a:t>
            </a:r>
            <a:r>
              <a:rPr lang="en-US" dirty="0"/>
              <a:t>The em dash is perhaps the most versatile punctuation mark. Depending on the context, the em dash can take the place of commas, parentheses, or colons—in each case to slightly different effect.</a:t>
            </a:r>
          </a:p>
          <a:p>
            <a:r>
              <a:rPr lang="en-US" dirty="0"/>
              <a:t>Notwithstanding its versatility, the em dash is best limited to two appearances per sentence. Otherwise, confusion rather than clarity is likely to result.</a:t>
            </a:r>
            <a:endParaRPr lang="en-US" altLang="zh-CN" dirty="0"/>
          </a:p>
          <a:p>
            <a:r>
              <a:rPr lang="en-US" altLang="zh-CN" dirty="0"/>
              <a:t>A dash is a mark of separation stronger than a comma, less formal than a colon, and more relaxed than parentheses.</a:t>
            </a:r>
          </a:p>
          <a:p>
            <a:pPr lvl="1"/>
            <a:r>
              <a:rPr lang="en-US" altLang="zh-CN" dirty="0"/>
              <a:t>His first thought on getting out of bed — if he had any thought at all — was to get back in again.</a:t>
            </a:r>
          </a:p>
          <a:p>
            <a:pPr lvl="1"/>
            <a:r>
              <a:rPr lang="en-US" altLang="zh-CN" dirty="0"/>
              <a:t>The rear axle began to make a noise — a grinding, chattering, teeth-gritting rasp.</a:t>
            </a:r>
            <a:endParaRPr lang="zh-CN" altLang="en-US" dirty="0"/>
          </a:p>
        </p:txBody>
      </p:sp>
    </p:spTree>
    <p:extLst>
      <p:ext uri="{BB962C8B-B14F-4D97-AF65-F5344CB8AC3E}">
        <p14:creationId xmlns:p14="http://schemas.microsoft.com/office/powerpoint/2010/main" val="485205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333" y="1825624"/>
            <a:ext cx="11091333" cy="4351338"/>
          </a:xfrm>
        </p:spPr>
        <p:txBody>
          <a:bodyPr>
            <a:normAutofit/>
          </a:bodyPr>
          <a:lstStyle/>
          <a:p>
            <a:r>
              <a:rPr lang="en-US" dirty="0">
                <a:solidFill>
                  <a:srgbClr val="1C2336"/>
                </a:solidFill>
                <a:latin typeface="Palatino"/>
              </a:rPr>
              <a:t>Do not mistake the em dash (—) for the slightly narrower </a:t>
            </a:r>
            <a:r>
              <a:rPr lang="en-US" dirty="0" err="1">
                <a:solidFill>
                  <a:srgbClr val="C04229"/>
                </a:solidFill>
                <a:latin typeface="Palatino"/>
              </a:rPr>
              <a:t>en</a:t>
            </a:r>
            <a:r>
              <a:rPr lang="en-US" dirty="0">
                <a:solidFill>
                  <a:srgbClr val="C04229"/>
                </a:solidFill>
                <a:latin typeface="Palatino"/>
              </a:rPr>
              <a:t> dash (–)</a:t>
            </a:r>
            <a:r>
              <a:rPr lang="en-US" dirty="0">
                <a:solidFill>
                  <a:srgbClr val="1C2336"/>
                </a:solidFill>
                <a:latin typeface="Palatino"/>
              </a:rPr>
              <a:t> or the even narrower </a:t>
            </a:r>
            <a:r>
              <a:rPr lang="en-US" dirty="0">
                <a:solidFill>
                  <a:srgbClr val="C04229"/>
                </a:solidFill>
                <a:latin typeface="Palatino"/>
              </a:rPr>
              <a:t>hyphen (-)</a:t>
            </a:r>
            <a:r>
              <a:rPr lang="en-US" dirty="0">
                <a:solidFill>
                  <a:srgbClr val="1C2336"/>
                </a:solidFill>
                <a:latin typeface="Palatino"/>
              </a:rPr>
              <a:t>. </a:t>
            </a:r>
          </a:p>
          <a:p>
            <a:r>
              <a:rPr lang="en-US" dirty="0">
                <a:solidFill>
                  <a:srgbClr val="1C2336"/>
                </a:solidFill>
                <a:latin typeface="Palatino"/>
              </a:rPr>
              <a:t>Those marks serve different purposes and are further explained later in other sections.</a:t>
            </a:r>
          </a:p>
          <a:p>
            <a:r>
              <a:rPr lang="en-US" b="1" u="sng" dirty="0"/>
              <a:t>Em dashes in place of commas</a:t>
            </a:r>
            <a:endParaRPr lang="en-US" u="sng" dirty="0"/>
          </a:p>
          <a:p>
            <a:pPr lvl="1"/>
            <a:r>
              <a:rPr lang="en-US" dirty="0"/>
              <a:t>A pair of em dashes can be used in place of commas to enhance readability. Note, however, that dashes are always more emphatic than commas.</a:t>
            </a:r>
          </a:p>
          <a:p>
            <a:pPr lvl="1"/>
            <a:r>
              <a:rPr lang="en-US" dirty="0"/>
              <a:t>And yet, when the car was finally delivered—nearly three months after it was ordered—she decided she no longer wanted it, leaving the dealer with an oddly equipped car that would be difficult to sell.</a:t>
            </a:r>
          </a:p>
          <a:p>
            <a:endParaRPr lang="en-US" dirty="0"/>
          </a:p>
        </p:txBody>
      </p:sp>
      <p:sp>
        <p:nvSpPr>
          <p:cNvPr id="4" name="标题 1"/>
          <p:cNvSpPr>
            <a:spLocks noGrp="1"/>
          </p:cNvSpPr>
          <p:nvPr>
            <p:ph type="title"/>
          </p:nvPr>
        </p:nvSpPr>
        <p:spPr>
          <a:xfrm>
            <a:off x="838200" y="365126"/>
            <a:ext cx="10515600" cy="921808"/>
          </a:xfrm>
        </p:spPr>
        <p:txBody>
          <a:bodyPr/>
          <a:lstStyle/>
          <a:p>
            <a:pPr algn="ctr"/>
            <a:r>
              <a:rPr lang="en-US" altLang="zh-CN" dirty="0"/>
              <a:t>Rule 8: </a:t>
            </a:r>
            <a:r>
              <a:rPr lang="en-US" b="1" dirty="0"/>
              <a:t>Em dashes in place of commas</a:t>
            </a:r>
            <a:r>
              <a:rPr lang="en-US" altLang="zh-CN" dirty="0"/>
              <a:t> </a:t>
            </a:r>
            <a:endParaRPr lang="zh-CN" altLang="en-US" dirty="0"/>
          </a:p>
        </p:txBody>
      </p:sp>
    </p:spTree>
    <p:extLst>
      <p:ext uri="{BB962C8B-B14F-4D97-AF65-F5344CB8AC3E}">
        <p14:creationId xmlns:p14="http://schemas.microsoft.com/office/powerpoint/2010/main" val="397982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7008"/>
          </a:xfrm>
        </p:spPr>
        <p:txBody>
          <a:bodyPr>
            <a:normAutofit fontScale="90000"/>
          </a:bodyPr>
          <a:lstStyle/>
          <a:p>
            <a:r>
              <a:rPr lang="en-US" dirty="0"/>
              <a:t>Rule 8: </a:t>
            </a:r>
            <a:r>
              <a:rPr lang="en-US" b="1" dirty="0">
                <a:solidFill>
                  <a:srgbClr val="1C2336"/>
                </a:solidFill>
                <a:latin typeface="Futura"/>
              </a:rPr>
              <a:t>Em dashes in place of parentheses</a:t>
            </a:r>
            <a:endParaRPr lang="en-US" dirty="0"/>
          </a:p>
        </p:txBody>
      </p:sp>
      <p:sp>
        <p:nvSpPr>
          <p:cNvPr id="3" name="Content Placeholder 2"/>
          <p:cNvSpPr>
            <a:spLocks noGrp="1"/>
          </p:cNvSpPr>
          <p:nvPr>
            <p:ph idx="1"/>
          </p:nvPr>
        </p:nvSpPr>
        <p:spPr>
          <a:xfrm>
            <a:off x="999067" y="1232959"/>
            <a:ext cx="10574866" cy="5235574"/>
          </a:xfrm>
        </p:spPr>
        <p:txBody>
          <a:bodyPr>
            <a:noAutofit/>
          </a:bodyPr>
          <a:lstStyle/>
          <a:p>
            <a:r>
              <a:rPr lang="en-US" sz="2000" dirty="0">
                <a:solidFill>
                  <a:srgbClr val="1C2336"/>
                </a:solidFill>
                <a:latin typeface="Palatino"/>
              </a:rPr>
              <a:t>A pair of em dashes can replace a pair of parentheses.</a:t>
            </a:r>
          </a:p>
          <a:p>
            <a:r>
              <a:rPr lang="en-US" sz="2000" dirty="0">
                <a:solidFill>
                  <a:srgbClr val="1C2336"/>
                </a:solidFill>
                <a:latin typeface="Palatino"/>
              </a:rPr>
              <a:t> Dashes are considered less formal than parentheses; they are also more intrusive. If you want to draw attention to the parenthetical content, use dashes. If you want to include the parenthetical content more subtly, use parentheses.</a:t>
            </a:r>
          </a:p>
          <a:p>
            <a:r>
              <a:rPr lang="en-US" sz="2000" dirty="0">
                <a:solidFill>
                  <a:srgbClr val="1C2336"/>
                </a:solidFill>
                <a:latin typeface="Palatino"/>
              </a:rPr>
              <a:t>Note that when dashes are used in place of parentheses, surrounding punctuation should be omitted. </a:t>
            </a:r>
          </a:p>
          <a:p>
            <a:r>
              <a:rPr lang="en-US" sz="2000" dirty="0">
                <a:solidFill>
                  <a:srgbClr val="1C2336"/>
                </a:solidFill>
                <a:latin typeface="Palatino"/>
              </a:rPr>
              <a:t>Compare the following examples. </a:t>
            </a:r>
          </a:p>
          <a:p>
            <a:r>
              <a:rPr lang="en-US" sz="2000" dirty="0">
                <a:solidFill>
                  <a:srgbClr val="39464C"/>
                </a:solidFill>
                <a:latin typeface="Trebuchet"/>
              </a:rPr>
              <a:t>Upon discovering the errors (all 124 of them), the publisher immediately recalled the books.</a:t>
            </a:r>
            <a:endParaRPr lang="en-US" sz="2000" dirty="0">
              <a:solidFill>
                <a:srgbClr val="1C2336"/>
              </a:solidFill>
              <a:latin typeface="Palatino"/>
            </a:endParaRPr>
          </a:p>
          <a:p>
            <a:r>
              <a:rPr lang="en-US" sz="2000" dirty="0">
                <a:solidFill>
                  <a:srgbClr val="39464C"/>
                </a:solidFill>
                <a:latin typeface="Trebuchet"/>
              </a:rPr>
              <a:t>Upon discovering the errors—all 124 of them—the publisher immediately recalled the books.</a:t>
            </a:r>
            <a:endParaRPr lang="en-US" sz="2000" dirty="0">
              <a:solidFill>
                <a:srgbClr val="1C2336"/>
              </a:solidFill>
              <a:latin typeface="Palatino"/>
            </a:endParaRPr>
          </a:p>
          <a:p>
            <a:r>
              <a:rPr lang="en-US" sz="2000" dirty="0">
                <a:solidFill>
                  <a:srgbClr val="1C2336"/>
                </a:solidFill>
                <a:latin typeface="Palatino"/>
              </a:rPr>
              <a:t>When used in place of parentheses at the end of a sentence, only a single dash is used.</a:t>
            </a:r>
          </a:p>
          <a:p>
            <a:r>
              <a:rPr lang="en-US" sz="2000" dirty="0">
                <a:solidFill>
                  <a:srgbClr val="39464C"/>
                </a:solidFill>
                <a:latin typeface="Trebuchet"/>
              </a:rPr>
              <a:t>After three weeks on set, the cast was fed up with his direction (or, rather, lack of direction).</a:t>
            </a:r>
            <a:endParaRPr lang="en-US" sz="2000" dirty="0">
              <a:solidFill>
                <a:srgbClr val="1C2336"/>
              </a:solidFill>
              <a:latin typeface="Palatino"/>
            </a:endParaRPr>
          </a:p>
          <a:p>
            <a:r>
              <a:rPr lang="en-US" sz="2000" dirty="0">
                <a:solidFill>
                  <a:srgbClr val="39464C"/>
                </a:solidFill>
                <a:latin typeface="Trebuchet"/>
              </a:rPr>
              <a:t>After three weeks on set, the cast was fed up with his direction—or, rather, lack of direction.</a:t>
            </a:r>
          </a:p>
        </p:txBody>
      </p:sp>
    </p:spTree>
    <p:extLst>
      <p:ext uri="{BB962C8B-B14F-4D97-AF65-F5344CB8AC3E}">
        <p14:creationId xmlns:p14="http://schemas.microsoft.com/office/powerpoint/2010/main" val="1138742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normAutofit fontScale="90000"/>
          </a:bodyPr>
          <a:lstStyle/>
          <a:p>
            <a:r>
              <a:rPr lang="en-US" dirty="0"/>
              <a:t>Rule 8: </a:t>
            </a:r>
            <a:r>
              <a:rPr lang="en-US" b="1" dirty="0">
                <a:solidFill>
                  <a:srgbClr val="1C2336"/>
                </a:solidFill>
                <a:latin typeface="Futura"/>
              </a:rPr>
              <a:t>The em dash in place of a colon</a:t>
            </a:r>
            <a:endParaRPr lang="en-US" dirty="0"/>
          </a:p>
        </p:txBody>
      </p:sp>
      <p:sp>
        <p:nvSpPr>
          <p:cNvPr id="3" name="Content Placeholder 2"/>
          <p:cNvSpPr>
            <a:spLocks noGrp="1"/>
          </p:cNvSpPr>
          <p:nvPr>
            <p:ph idx="1"/>
          </p:nvPr>
        </p:nvSpPr>
        <p:spPr>
          <a:xfrm>
            <a:off x="838199" y="1884891"/>
            <a:ext cx="10820401" cy="4507441"/>
          </a:xfrm>
        </p:spPr>
        <p:txBody>
          <a:bodyPr>
            <a:noAutofit/>
          </a:bodyPr>
          <a:lstStyle/>
          <a:p>
            <a:r>
              <a:rPr lang="en-US" sz="3600" dirty="0">
                <a:solidFill>
                  <a:srgbClr val="1C2336"/>
                </a:solidFill>
                <a:latin typeface="Palatino"/>
              </a:rPr>
              <a:t>The em dash can be used in place of a </a:t>
            </a:r>
            <a:r>
              <a:rPr lang="en-US" sz="3600" dirty="0">
                <a:solidFill>
                  <a:srgbClr val="C04229"/>
                </a:solidFill>
                <a:latin typeface="Palatino"/>
              </a:rPr>
              <a:t>colon</a:t>
            </a:r>
            <a:r>
              <a:rPr lang="en-US" sz="3600" dirty="0">
                <a:solidFill>
                  <a:srgbClr val="1C2336"/>
                </a:solidFill>
                <a:latin typeface="Palatino"/>
              </a:rPr>
              <a:t> when you want to emphasize the conclusion of your sentence. </a:t>
            </a:r>
          </a:p>
          <a:p>
            <a:pPr lvl="1"/>
            <a:r>
              <a:rPr lang="en-US" sz="3200" dirty="0">
                <a:solidFill>
                  <a:srgbClr val="1C2336"/>
                </a:solidFill>
                <a:latin typeface="Palatino"/>
              </a:rPr>
              <a:t>The dash is less formal than the colon.</a:t>
            </a:r>
          </a:p>
          <a:p>
            <a:r>
              <a:rPr lang="en-US" sz="3600" dirty="0">
                <a:solidFill>
                  <a:srgbClr val="39464C"/>
                </a:solidFill>
                <a:latin typeface="Trebuchet"/>
              </a:rPr>
              <a:t>After months of deliberation, the jurors reached a unanimous verdict—guilty.</a:t>
            </a:r>
          </a:p>
          <a:p>
            <a:r>
              <a:rPr lang="en-US" sz="3600" dirty="0">
                <a:solidFill>
                  <a:srgbClr val="39464C"/>
                </a:solidFill>
                <a:latin typeface="Trebuchet"/>
              </a:rPr>
              <a:t>The white sand, the warm water, the sparkling sun—this is what brought them to Hawaii.</a:t>
            </a:r>
          </a:p>
          <a:p>
            <a:endParaRPr lang="en-US" sz="3600" dirty="0"/>
          </a:p>
        </p:txBody>
      </p:sp>
    </p:spTree>
    <p:extLst>
      <p:ext uri="{BB962C8B-B14F-4D97-AF65-F5344CB8AC3E}">
        <p14:creationId xmlns:p14="http://schemas.microsoft.com/office/powerpoint/2010/main" val="411023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2475"/>
          </a:xfrm>
        </p:spPr>
        <p:txBody>
          <a:bodyPr/>
          <a:lstStyle/>
          <a:p>
            <a:r>
              <a:rPr lang="en-US" dirty="0"/>
              <a:t>Rule 8: </a:t>
            </a:r>
            <a:r>
              <a:rPr lang="en-US" b="1" dirty="0">
                <a:solidFill>
                  <a:srgbClr val="1C2336"/>
                </a:solidFill>
                <a:latin typeface="Futura"/>
              </a:rPr>
              <a:t>Multiple em dashes </a:t>
            </a:r>
            <a:r>
              <a:rPr lang="en-US" dirty="0">
                <a:solidFill>
                  <a:srgbClr val="39464C"/>
                </a:solidFill>
                <a:latin typeface="Trebuchet"/>
              </a:rPr>
              <a:t>— — </a:t>
            </a:r>
            <a:endParaRPr lang="en-US" dirty="0"/>
          </a:p>
        </p:txBody>
      </p:sp>
      <p:sp>
        <p:nvSpPr>
          <p:cNvPr id="3" name="Content Placeholder 2"/>
          <p:cNvSpPr>
            <a:spLocks noGrp="1"/>
          </p:cNvSpPr>
          <p:nvPr>
            <p:ph idx="1"/>
          </p:nvPr>
        </p:nvSpPr>
        <p:spPr>
          <a:xfrm>
            <a:off x="838200" y="1359958"/>
            <a:ext cx="10515600" cy="4888442"/>
          </a:xfrm>
        </p:spPr>
        <p:txBody>
          <a:bodyPr>
            <a:noAutofit/>
          </a:bodyPr>
          <a:lstStyle/>
          <a:p>
            <a:r>
              <a:rPr lang="en-US" dirty="0">
                <a:solidFill>
                  <a:srgbClr val="1C2336"/>
                </a:solidFill>
                <a:latin typeface="Palatino"/>
              </a:rPr>
              <a:t>Two em dashes can be used to indicate missing portions of a word, whether unknown or intentionally omitted.</a:t>
            </a:r>
          </a:p>
          <a:p>
            <a:r>
              <a:rPr lang="en-US" dirty="0">
                <a:solidFill>
                  <a:srgbClr val="39464C"/>
                </a:solidFill>
                <a:latin typeface="Trebuchet"/>
              </a:rPr>
              <a:t>Mr. J— — testified that the defendant yelled, “Die, a— —,” before pulling the trigger.</a:t>
            </a:r>
            <a:endParaRPr lang="en-US" dirty="0">
              <a:solidFill>
                <a:srgbClr val="1C2336"/>
              </a:solidFill>
              <a:latin typeface="Palatino"/>
            </a:endParaRPr>
          </a:p>
          <a:p>
            <a:r>
              <a:rPr lang="en-US" dirty="0">
                <a:solidFill>
                  <a:srgbClr val="39464C"/>
                </a:solidFill>
                <a:latin typeface="Trebuchet"/>
              </a:rPr>
              <a:t>From the faded and water-damaged note, we made out only this: “Was ne— —y going to m— — K— —, but now — —t.”</a:t>
            </a:r>
            <a:endParaRPr lang="en-US" dirty="0">
              <a:solidFill>
                <a:srgbClr val="1C2336"/>
              </a:solidFill>
              <a:latin typeface="Palatino"/>
            </a:endParaRPr>
          </a:p>
          <a:p>
            <a:r>
              <a:rPr lang="en-US" dirty="0">
                <a:solidFill>
                  <a:srgbClr val="1C2336"/>
                </a:solidFill>
                <a:latin typeface="Palatino"/>
              </a:rPr>
              <a:t>When an entire word is missing, either two or three em dashes can be used. Whichever length you choose, use it consistently throughout your document. Surrounding punctuation should be placed as usual.</a:t>
            </a:r>
          </a:p>
          <a:p>
            <a:r>
              <a:rPr lang="en-US" dirty="0">
                <a:solidFill>
                  <a:srgbClr val="39464C"/>
                </a:solidFill>
                <a:latin typeface="Trebuchet"/>
              </a:rPr>
              <a:t>The juvenile defendant, — — —, was arraigned yesterday.</a:t>
            </a:r>
          </a:p>
          <a:p>
            <a:endParaRPr lang="en-US" dirty="0"/>
          </a:p>
        </p:txBody>
      </p:sp>
    </p:spTree>
    <p:extLst>
      <p:ext uri="{BB962C8B-B14F-4D97-AF65-F5344CB8AC3E}">
        <p14:creationId xmlns:p14="http://schemas.microsoft.com/office/powerpoint/2010/main" val="3032065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dirty="0"/>
              <a:t>Rule 8: </a:t>
            </a:r>
            <a:r>
              <a:rPr lang="en-US" b="1" dirty="0"/>
              <a:t>Spaces with the em dash</a:t>
            </a:r>
            <a:endParaRPr lang="en-US" dirty="0"/>
          </a:p>
        </p:txBody>
      </p:sp>
      <p:sp>
        <p:nvSpPr>
          <p:cNvPr id="3" name="Content Placeholder 2"/>
          <p:cNvSpPr>
            <a:spLocks noGrp="1"/>
          </p:cNvSpPr>
          <p:nvPr>
            <p:ph idx="1"/>
          </p:nvPr>
        </p:nvSpPr>
        <p:spPr>
          <a:xfrm>
            <a:off x="838200" y="1520825"/>
            <a:ext cx="10515600" cy="4351338"/>
          </a:xfrm>
        </p:spPr>
        <p:txBody>
          <a:bodyPr>
            <a:normAutofit fontScale="85000" lnSpcReduction="20000"/>
          </a:bodyPr>
          <a:lstStyle/>
          <a:p>
            <a:r>
              <a:rPr lang="en-US" dirty="0"/>
              <a:t>The em dash is typically used without spaces on either side, and that is the style used in this guide. </a:t>
            </a:r>
          </a:p>
          <a:p>
            <a:r>
              <a:rPr lang="en-US" dirty="0"/>
              <a:t>Most newspapers, however, set the em dash off with a single space on each side.</a:t>
            </a:r>
          </a:p>
          <a:p>
            <a:r>
              <a:rPr lang="en-US" dirty="0"/>
              <a:t>Most newspapers — and all that follow AP</a:t>
            </a:r>
            <a:r>
              <a:rPr lang="en-US" baseline="30000" dirty="0"/>
              <a:t>*</a:t>
            </a:r>
            <a:r>
              <a:rPr lang="en-US" dirty="0"/>
              <a:t> style — insert a space before and after the em dash.</a:t>
            </a:r>
          </a:p>
          <a:p>
            <a:r>
              <a:rPr lang="en-US" b="1" dirty="0"/>
              <a:t>Producing the em dash</a:t>
            </a:r>
            <a:endParaRPr lang="en-US" dirty="0"/>
          </a:p>
          <a:p>
            <a:pPr lvl="1"/>
            <a:r>
              <a:rPr lang="en-US" dirty="0"/>
              <a:t>Many modern word processors will automatically insert an em dash when you type a pair of hyphens. Otherwise, look for an “insert symbol” command. If you are using a typewriter, a pair of hyphens is the closest you can get to an em dash.</a:t>
            </a:r>
          </a:p>
          <a:p>
            <a:pPr marL="0" indent="0">
              <a:buNone/>
            </a:pPr>
            <a:endParaRPr lang="en-US" dirty="0"/>
          </a:p>
          <a:p>
            <a:pPr marL="0" indent="0">
              <a:buNone/>
            </a:pPr>
            <a:r>
              <a:rPr lang="en-US" dirty="0"/>
              <a:t>*The Associated Press </a:t>
            </a:r>
            <a:r>
              <a:rPr lang="en-US" b="1" dirty="0"/>
              <a:t>Stylebook</a:t>
            </a:r>
            <a:r>
              <a:rPr lang="en-US" dirty="0"/>
              <a:t> and Briefing on Media Law, usually called the </a:t>
            </a:r>
            <a:r>
              <a:rPr lang="en-US" b="1" dirty="0"/>
              <a:t>AP Stylebook</a:t>
            </a:r>
            <a:r>
              <a:rPr lang="en-US" dirty="0"/>
              <a:t>, is an English grammar </a:t>
            </a:r>
            <a:r>
              <a:rPr lang="en-US" b="1" dirty="0"/>
              <a:t>style</a:t>
            </a:r>
            <a:r>
              <a:rPr lang="en-US" dirty="0"/>
              <a:t> and usage guide created by American journalists working for or connected with the Associated Press over the last century to standardize mass communications.</a:t>
            </a:r>
          </a:p>
          <a:p>
            <a:pPr marL="0" indent="0">
              <a:buNone/>
            </a:pPr>
            <a:endParaRPr lang="en-US" dirty="0"/>
          </a:p>
        </p:txBody>
      </p:sp>
    </p:spTree>
    <p:extLst>
      <p:ext uri="{BB962C8B-B14F-4D97-AF65-F5344CB8AC3E}">
        <p14:creationId xmlns:p14="http://schemas.microsoft.com/office/powerpoint/2010/main" val="2071803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8</a:t>
            </a:r>
            <a:endParaRPr lang="zh-CN" altLang="en-US" dirty="0"/>
          </a:p>
        </p:txBody>
      </p:sp>
      <p:sp>
        <p:nvSpPr>
          <p:cNvPr id="3" name="内容占位符 2"/>
          <p:cNvSpPr>
            <a:spLocks noGrp="1"/>
          </p:cNvSpPr>
          <p:nvPr>
            <p:ph idx="1"/>
          </p:nvPr>
        </p:nvSpPr>
        <p:spPr>
          <a:xfrm>
            <a:off x="838200" y="1825625"/>
            <a:ext cx="10515600" cy="894426"/>
          </a:xfrm>
        </p:spPr>
        <p:txBody>
          <a:bodyPr/>
          <a:lstStyle/>
          <a:p>
            <a:r>
              <a:rPr lang="en-US" altLang="zh-CN" dirty="0"/>
              <a:t>Use a dash only when a more common mark of punctuation seems inadequate.</a:t>
            </a:r>
            <a:endParaRPr lang="zh-CN" altLang="en-US" dirty="0"/>
          </a:p>
        </p:txBody>
      </p:sp>
      <p:sp>
        <p:nvSpPr>
          <p:cNvPr id="4" name="文本框 3"/>
          <p:cNvSpPr txBox="1"/>
          <p:nvPr/>
        </p:nvSpPr>
        <p:spPr>
          <a:xfrm>
            <a:off x="740780" y="3321934"/>
            <a:ext cx="5173883"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Her father's suspicions proved well-founded — it was not Edward she cared for — it was San Francisco.</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Violence — the kind you see on television — is not honestly violent — there lies its harm.</a:t>
            </a:r>
          </a:p>
        </p:txBody>
      </p:sp>
      <p:sp>
        <p:nvSpPr>
          <p:cNvPr id="5" name="文本框 4"/>
          <p:cNvSpPr txBox="1"/>
          <p:nvPr/>
        </p:nvSpPr>
        <p:spPr>
          <a:xfrm>
            <a:off x="6180881" y="3310359"/>
            <a:ext cx="4699322" cy="255454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Her father's suspicions proved well-founded. It was not Edward she cared for, it was San Francisco.</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Violence, the kind you see on television, is not honestly violent. There lies its harm.</a:t>
            </a:r>
          </a:p>
          <a:p>
            <a:endParaRPr lang="zh-CN" altLang="en-US" sz="2000" dirty="0"/>
          </a:p>
        </p:txBody>
      </p:sp>
    </p:spTree>
    <p:extLst>
      <p:ext uri="{BB962C8B-B14F-4D97-AF65-F5344CB8AC3E}">
        <p14:creationId xmlns:p14="http://schemas.microsoft.com/office/powerpoint/2010/main" val="3357018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8860"/>
            <a:ext cx="5935133" cy="473074"/>
          </a:xfrm>
        </p:spPr>
        <p:txBody>
          <a:bodyPr>
            <a:normAutofit fontScale="90000"/>
          </a:bodyPr>
          <a:lstStyle/>
          <a:p>
            <a:r>
              <a:rPr lang="en-US" b="1" dirty="0"/>
              <a:t>Singular or Plural Verb?</a:t>
            </a:r>
          </a:p>
        </p:txBody>
      </p:sp>
      <p:sp>
        <p:nvSpPr>
          <p:cNvPr id="3" name="Content Placeholder 2"/>
          <p:cNvSpPr>
            <a:spLocks noGrp="1"/>
          </p:cNvSpPr>
          <p:nvPr>
            <p:ph idx="1"/>
          </p:nvPr>
        </p:nvSpPr>
        <p:spPr>
          <a:xfrm>
            <a:off x="838199" y="1298264"/>
            <a:ext cx="11133668" cy="5483535"/>
          </a:xfrm>
        </p:spPr>
        <p:txBody>
          <a:bodyPr>
            <a:noAutofit/>
          </a:bodyPr>
          <a:lstStyle/>
          <a:p>
            <a:r>
              <a:rPr lang="en-US" sz="2100" dirty="0"/>
              <a:t>One of the worst mistakes you can make in English is having the wrong verb form in the</a:t>
            </a:r>
          </a:p>
          <a:p>
            <a:pPr marL="0" indent="0">
              <a:buNone/>
            </a:pPr>
            <a:r>
              <a:rPr lang="en-US" sz="2100" dirty="0"/>
              <a:t>third person singular and plural.</a:t>
            </a:r>
          </a:p>
          <a:p>
            <a:r>
              <a:rPr lang="en-US" sz="2100" dirty="0"/>
              <a:t>Remember: in the present tense in the third person (he, she, it and they)</a:t>
            </a:r>
          </a:p>
          <a:p>
            <a:pPr lvl="1"/>
            <a:r>
              <a:rPr lang="en-US" sz="2100" dirty="0"/>
              <a:t>Singular Subject ----&gt; verb stem plus S, it fits, he sits, etc.</a:t>
            </a:r>
          </a:p>
          <a:p>
            <a:pPr lvl="1"/>
            <a:r>
              <a:rPr lang="en-US" sz="2100" dirty="0"/>
              <a:t>Plural subject ----&gt; verb stem without s, they sit, they work, etc.</a:t>
            </a:r>
          </a:p>
          <a:p>
            <a:r>
              <a:rPr lang="en-US" sz="2100" dirty="0"/>
              <a:t>NB: The plural </a:t>
            </a:r>
            <a:r>
              <a:rPr lang="en-US" sz="2100" b="1" u="sng" dirty="0">
                <a:solidFill>
                  <a:srgbClr val="FF0000"/>
                </a:solidFill>
              </a:rPr>
              <a:t>s</a:t>
            </a:r>
            <a:r>
              <a:rPr lang="en-US" sz="2100" dirty="0"/>
              <a:t> on the end of the noun/subject has nothing to do with the </a:t>
            </a:r>
            <a:r>
              <a:rPr lang="en-US" sz="2100" b="1" u="sng" dirty="0">
                <a:solidFill>
                  <a:srgbClr val="FF0000"/>
                </a:solidFill>
              </a:rPr>
              <a:t>s</a:t>
            </a:r>
            <a:r>
              <a:rPr lang="en-US" sz="2100" dirty="0"/>
              <a:t> on the end of the verb.</a:t>
            </a:r>
          </a:p>
          <a:p>
            <a:r>
              <a:rPr lang="en-US" sz="2100" dirty="0"/>
              <a:t>Writing is instead of are (and was instead of were) or vice versa, is a serious mistake in</a:t>
            </a:r>
          </a:p>
          <a:p>
            <a:pPr marL="0" indent="0">
              <a:buNone/>
            </a:pPr>
            <a:r>
              <a:rPr lang="en-US" sz="2100" dirty="0"/>
              <a:t>English grammar.</a:t>
            </a:r>
          </a:p>
          <a:p>
            <a:r>
              <a:rPr lang="en-US" sz="2100" dirty="0"/>
              <a:t>If you suspect that you have a tendency to make this kind of mistake, check each clause</a:t>
            </a:r>
          </a:p>
          <a:p>
            <a:pPr marL="0" indent="0">
              <a:buNone/>
            </a:pPr>
            <a:r>
              <a:rPr lang="en-US" sz="2100" dirty="0"/>
              <a:t>and look for the subject and its associated verb.</a:t>
            </a:r>
          </a:p>
          <a:p>
            <a:r>
              <a:rPr lang="en-US" sz="2100" dirty="0"/>
              <a:t>Remember that the subject is not always the noun closest to the verb.</a:t>
            </a:r>
          </a:p>
          <a:p>
            <a:r>
              <a:rPr lang="en-US" sz="2100" dirty="0"/>
              <a:t>E.g. </a:t>
            </a:r>
            <a:r>
              <a:rPr lang="en-US" sz="2100" b="1" u="sng" dirty="0">
                <a:solidFill>
                  <a:srgbClr val="FF0000"/>
                </a:solidFill>
              </a:rPr>
              <a:t>The concentration </a:t>
            </a:r>
            <a:r>
              <a:rPr lang="en-US" sz="2100" dirty="0"/>
              <a:t>(singular subject) of Cs in 27 samples </a:t>
            </a:r>
            <a:r>
              <a:rPr lang="en-US" sz="2100" b="1" dirty="0">
                <a:solidFill>
                  <a:srgbClr val="00B050"/>
                </a:solidFill>
              </a:rPr>
              <a:t>was</a:t>
            </a:r>
            <a:r>
              <a:rPr lang="en-US" sz="2100" dirty="0"/>
              <a:t> (singular verb) determined.</a:t>
            </a:r>
          </a:p>
          <a:p>
            <a:r>
              <a:rPr lang="en-US" sz="2100" dirty="0"/>
              <a:t>Note: samples is not the subject!  </a:t>
            </a:r>
          </a:p>
        </p:txBody>
      </p:sp>
      <p:sp>
        <p:nvSpPr>
          <p:cNvPr id="4" name="Rectangle 3"/>
          <p:cNvSpPr/>
          <p:nvPr/>
        </p:nvSpPr>
        <p:spPr>
          <a:xfrm>
            <a:off x="838199" y="651934"/>
            <a:ext cx="11353800" cy="646331"/>
          </a:xfrm>
          <a:prstGeom prst="rect">
            <a:avLst/>
          </a:prstGeom>
        </p:spPr>
        <p:txBody>
          <a:bodyPr wrap="square">
            <a:spAutoFit/>
          </a:bodyPr>
          <a:lstStyle/>
          <a:p>
            <a:r>
              <a:rPr lang="en-US" b="1" i="1" dirty="0">
                <a:solidFill>
                  <a:srgbClr val="19539B"/>
                </a:solidFill>
                <a:latin typeface="Open Sans"/>
              </a:rPr>
              <a:t>Basic Rule.</a:t>
            </a:r>
            <a:r>
              <a:rPr lang="en-US" b="1" dirty="0">
                <a:solidFill>
                  <a:srgbClr val="4A4A4A"/>
                </a:solidFill>
                <a:latin typeface="Open Sans"/>
              </a:rPr>
              <a:t> A singular subject (</a:t>
            </a:r>
            <a:r>
              <a:rPr lang="en-US" b="1" i="1" dirty="0">
                <a:solidFill>
                  <a:srgbClr val="4A4A4A"/>
                </a:solidFill>
                <a:latin typeface="Open Sans"/>
              </a:rPr>
              <a:t>she, Bill, car</a:t>
            </a:r>
            <a:r>
              <a:rPr lang="en-US" b="1" dirty="0">
                <a:solidFill>
                  <a:srgbClr val="4A4A4A"/>
                </a:solidFill>
                <a:latin typeface="Open Sans"/>
              </a:rPr>
              <a:t>) takes a singular verb (</a:t>
            </a:r>
            <a:r>
              <a:rPr lang="en-US" b="1" i="1" dirty="0">
                <a:solidFill>
                  <a:srgbClr val="4A4A4A"/>
                </a:solidFill>
                <a:latin typeface="Open Sans"/>
              </a:rPr>
              <a:t>is, goes, shines</a:t>
            </a:r>
            <a:r>
              <a:rPr lang="en-US" b="1" dirty="0">
                <a:solidFill>
                  <a:srgbClr val="4A4A4A"/>
                </a:solidFill>
                <a:latin typeface="Open Sans"/>
              </a:rPr>
              <a:t>), whereas a plural subject takes a plural verb</a:t>
            </a:r>
            <a:endParaRPr lang="en-US" b="1" i="0" dirty="0">
              <a:solidFill>
                <a:srgbClr val="4A4A4A"/>
              </a:solidFill>
              <a:effectLst/>
              <a:latin typeface="Open Sans"/>
            </a:endParaRPr>
          </a:p>
        </p:txBody>
      </p:sp>
    </p:spTree>
    <p:extLst>
      <p:ext uri="{BB962C8B-B14F-4D97-AF65-F5344CB8AC3E}">
        <p14:creationId xmlns:p14="http://schemas.microsoft.com/office/powerpoint/2010/main" val="3739737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0200"/>
            <a:ext cx="10515600" cy="5846763"/>
          </a:xfrm>
        </p:spPr>
        <p:txBody>
          <a:bodyPr>
            <a:normAutofit fontScale="77500" lnSpcReduction="20000"/>
          </a:bodyPr>
          <a:lstStyle/>
          <a:p>
            <a:r>
              <a:rPr lang="en-US" dirty="0"/>
              <a:t> Here are a few examples of tricky singulars and plurals.</a:t>
            </a:r>
          </a:p>
          <a:p>
            <a:pPr marL="0" indent="0">
              <a:buNone/>
            </a:pPr>
            <a:r>
              <a:rPr lang="en-US" dirty="0"/>
              <a:t>* </a:t>
            </a:r>
            <a:r>
              <a:rPr lang="en-US" b="1" dirty="0">
                <a:solidFill>
                  <a:srgbClr val="FF0000"/>
                </a:solidFill>
              </a:rPr>
              <a:t>A number of </a:t>
            </a:r>
            <a:r>
              <a:rPr lang="en-US" dirty="0"/>
              <a:t>(i.e. several) measurements </a:t>
            </a:r>
            <a:r>
              <a:rPr lang="en-US" b="1" dirty="0">
                <a:solidFill>
                  <a:srgbClr val="00B050"/>
                </a:solidFill>
              </a:rPr>
              <a:t>have</a:t>
            </a:r>
            <a:r>
              <a:rPr lang="en-US" dirty="0"/>
              <a:t> been made.</a:t>
            </a:r>
          </a:p>
          <a:p>
            <a:pPr marL="0" indent="0">
              <a:buNone/>
            </a:pPr>
            <a:r>
              <a:rPr lang="en-US" dirty="0"/>
              <a:t>* </a:t>
            </a:r>
            <a:r>
              <a:rPr lang="en-US" b="1" dirty="0">
                <a:solidFill>
                  <a:srgbClr val="FF0000"/>
                </a:solidFill>
              </a:rPr>
              <a:t>The number </a:t>
            </a:r>
            <a:r>
              <a:rPr lang="en-US" dirty="0"/>
              <a:t>(singular) of units has been reported to be 50.</a:t>
            </a:r>
          </a:p>
          <a:p>
            <a:pPr marL="0" indent="0">
              <a:buNone/>
            </a:pPr>
            <a:r>
              <a:rPr lang="en-US" b="1" dirty="0"/>
              <a:t>*</a:t>
            </a:r>
            <a:r>
              <a:rPr lang="en-US" b="1" dirty="0">
                <a:solidFill>
                  <a:srgbClr val="FF0000"/>
                </a:solidFill>
              </a:rPr>
              <a:t> </a:t>
            </a:r>
            <a:r>
              <a:rPr lang="en-US" dirty="0"/>
              <a:t>It appears that </a:t>
            </a:r>
            <a:r>
              <a:rPr lang="en-US" b="1" dirty="0">
                <a:solidFill>
                  <a:srgbClr val="FF0000"/>
                </a:solidFill>
              </a:rPr>
              <a:t>30 g </a:t>
            </a:r>
            <a:r>
              <a:rPr lang="en-US" dirty="0"/>
              <a:t>(plural) </a:t>
            </a:r>
            <a:r>
              <a:rPr lang="en-US" b="1" dirty="0">
                <a:solidFill>
                  <a:srgbClr val="00B050"/>
                </a:solidFill>
              </a:rPr>
              <a:t>are</a:t>
            </a:r>
            <a:r>
              <a:rPr lang="en-US" dirty="0"/>
              <a:t> required daily.</a:t>
            </a:r>
          </a:p>
          <a:p>
            <a:pPr marL="0" indent="0">
              <a:buNone/>
            </a:pPr>
            <a:r>
              <a:rPr lang="en-US" dirty="0"/>
              <a:t>* In some areas </a:t>
            </a:r>
            <a:r>
              <a:rPr lang="en-US" b="1" dirty="0">
                <a:solidFill>
                  <a:srgbClr val="FF0000"/>
                </a:solidFill>
              </a:rPr>
              <a:t>60%</a:t>
            </a:r>
            <a:r>
              <a:rPr lang="en-US" dirty="0"/>
              <a:t> (%=singular) of the workforce </a:t>
            </a:r>
            <a:r>
              <a:rPr lang="en-US" b="1" dirty="0">
                <a:solidFill>
                  <a:srgbClr val="00B050"/>
                </a:solidFill>
              </a:rPr>
              <a:t>is</a:t>
            </a:r>
            <a:r>
              <a:rPr lang="en-US" dirty="0"/>
              <a:t> unemployed.</a:t>
            </a:r>
          </a:p>
          <a:p>
            <a:pPr marL="0" indent="0">
              <a:buNone/>
            </a:pPr>
            <a:r>
              <a:rPr lang="en-US" dirty="0"/>
              <a:t>* </a:t>
            </a:r>
            <a:r>
              <a:rPr lang="en-US" b="1" dirty="0">
                <a:solidFill>
                  <a:srgbClr val="FF0000"/>
                </a:solidFill>
              </a:rPr>
              <a:t>The most part </a:t>
            </a:r>
            <a:r>
              <a:rPr lang="en-US" dirty="0"/>
              <a:t>(singular) of the compounds </a:t>
            </a:r>
            <a:r>
              <a:rPr lang="en-US" b="1" dirty="0">
                <a:solidFill>
                  <a:srgbClr val="00B050"/>
                </a:solidFill>
              </a:rPr>
              <a:t>is</a:t>
            </a:r>
            <a:r>
              <a:rPr lang="en-US" dirty="0"/>
              <a:t> inactive.</a:t>
            </a:r>
          </a:p>
          <a:p>
            <a:pPr marL="0" indent="0">
              <a:buNone/>
            </a:pPr>
            <a:r>
              <a:rPr lang="en-US" dirty="0"/>
              <a:t>* </a:t>
            </a:r>
            <a:r>
              <a:rPr lang="en-US" b="1" dirty="0">
                <a:solidFill>
                  <a:srgbClr val="FF0000"/>
                </a:solidFill>
              </a:rPr>
              <a:t>A total </a:t>
            </a:r>
            <a:r>
              <a:rPr lang="en-US" dirty="0"/>
              <a:t>(singular) of 32 measurements </a:t>
            </a:r>
            <a:r>
              <a:rPr lang="en-US" b="1" dirty="0">
                <a:solidFill>
                  <a:srgbClr val="00B050"/>
                </a:solidFill>
              </a:rPr>
              <a:t>has</a:t>
            </a:r>
            <a:r>
              <a:rPr lang="en-US" dirty="0"/>
              <a:t> been made.</a:t>
            </a:r>
          </a:p>
          <a:p>
            <a:r>
              <a:rPr lang="en-US" b="1" dirty="0">
                <a:solidFill>
                  <a:srgbClr val="FF0000"/>
                </a:solidFill>
              </a:rPr>
              <a:t>The majority </a:t>
            </a:r>
            <a:r>
              <a:rPr lang="en-US" dirty="0"/>
              <a:t>(i.e. most) of the tests </a:t>
            </a:r>
            <a:r>
              <a:rPr lang="en-US" b="1" dirty="0">
                <a:solidFill>
                  <a:srgbClr val="00B050"/>
                </a:solidFill>
              </a:rPr>
              <a:t>were</a:t>
            </a:r>
            <a:r>
              <a:rPr lang="en-US" dirty="0"/>
              <a:t> performed in Lund.</a:t>
            </a:r>
          </a:p>
          <a:p>
            <a:pPr marL="0" indent="0">
              <a:buNone/>
            </a:pPr>
            <a:endParaRPr lang="en-US" dirty="0"/>
          </a:p>
          <a:p>
            <a:pPr marL="0" indent="0">
              <a:buNone/>
            </a:pPr>
            <a:r>
              <a:rPr lang="en-US" b="1" dirty="0"/>
              <a:t>* Kinetics, dynamics, politics </a:t>
            </a:r>
            <a:r>
              <a:rPr lang="en-US" dirty="0"/>
              <a:t>and other words ending in -</a:t>
            </a:r>
            <a:r>
              <a:rPr lang="en-US" dirty="0" err="1"/>
              <a:t>ics</a:t>
            </a:r>
            <a:r>
              <a:rPr lang="en-US" dirty="0"/>
              <a:t> and meaning "the study of..." usually take a singular verb.</a:t>
            </a:r>
          </a:p>
          <a:p>
            <a:r>
              <a:rPr lang="en-US" dirty="0"/>
              <a:t>E.g.</a:t>
            </a:r>
          </a:p>
          <a:p>
            <a:r>
              <a:rPr lang="en-US" b="1" dirty="0">
                <a:solidFill>
                  <a:srgbClr val="FF0000"/>
                </a:solidFill>
              </a:rPr>
              <a:t>Acoustics</a:t>
            </a:r>
            <a:r>
              <a:rPr lang="en-US" dirty="0"/>
              <a:t> </a:t>
            </a:r>
            <a:r>
              <a:rPr lang="en-US" b="1" dirty="0">
                <a:solidFill>
                  <a:srgbClr val="00B050"/>
                </a:solidFill>
              </a:rPr>
              <a:t>is</a:t>
            </a:r>
            <a:r>
              <a:rPr lang="en-US" dirty="0"/>
              <a:t> the study of the behavior of sound.</a:t>
            </a:r>
          </a:p>
          <a:p>
            <a:r>
              <a:rPr lang="en-US" dirty="0"/>
              <a:t>In other cases, they take a plural verb.</a:t>
            </a:r>
          </a:p>
          <a:p>
            <a:r>
              <a:rPr lang="en-US" dirty="0"/>
              <a:t>E.g.</a:t>
            </a:r>
          </a:p>
          <a:p>
            <a:r>
              <a:rPr lang="en-US" b="1" dirty="0">
                <a:solidFill>
                  <a:srgbClr val="FF0000"/>
                </a:solidFill>
              </a:rPr>
              <a:t>The acoustics </a:t>
            </a:r>
            <a:r>
              <a:rPr lang="en-US" dirty="0"/>
              <a:t>in this hall </a:t>
            </a:r>
            <a:r>
              <a:rPr lang="en-US" b="1" dirty="0">
                <a:solidFill>
                  <a:srgbClr val="00B050"/>
                </a:solidFill>
              </a:rPr>
              <a:t>are</a:t>
            </a:r>
            <a:r>
              <a:rPr lang="en-US" dirty="0"/>
              <a:t> terrible.</a:t>
            </a:r>
          </a:p>
        </p:txBody>
      </p:sp>
    </p:spTree>
    <p:extLst>
      <p:ext uri="{BB962C8B-B14F-4D97-AF65-F5344CB8AC3E}">
        <p14:creationId xmlns:p14="http://schemas.microsoft.com/office/powerpoint/2010/main" val="1355653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438150" y="104775"/>
            <a:ext cx="11315700" cy="6648450"/>
          </a:xfrm>
          <a:prstGeom prst="rect">
            <a:avLst/>
          </a:prstGeom>
        </p:spPr>
      </p:pic>
    </p:spTree>
    <p:extLst>
      <p:ext uri="{BB962C8B-B14F-4D97-AF65-F5344CB8AC3E}">
        <p14:creationId xmlns:p14="http://schemas.microsoft.com/office/powerpoint/2010/main" val="3083379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91558"/>
            <a:ext cx="11379200" cy="6310841"/>
          </a:xfrm>
        </p:spPr>
        <p:txBody>
          <a:bodyPr/>
          <a:lstStyle/>
          <a:p>
            <a:r>
              <a:rPr lang="en-US" b="1" dirty="0"/>
              <a:t>Neither, nor and none are treated as singular.</a:t>
            </a:r>
          </a:p>
          <a:p>
            <a:pPr lvl="1"/>
            <a:r>
              <a:rPr lang="en-US" dirty="0"/>
              <a:t> Neither the slope nor the magnitude </a:t>
            </a:r>
            <a:r>
              <a:rPr lang="en-US" b="1" dirty="0">
                <a:solidFill>
                  <a:srgbClr val="00B050"/>
                </a:solidFill>
              </a:rPr>
              <a:t>was</a:t>
            </a:r>
            <a:r>
              <a:rPr lang="en-US" dirty="0"/>
              <a:t> reproduced by the model.</a:t>
            </a:r>
          </a:p>
          <a:p>
            <a:pPr lvl="1"/>
            <a:r>
              <a:rPr lang="en-US" dirty="0"/>
              <a:t> Neither of the models </a:t>
            </a:r>
            <a:r>
              <a:rPr lang="en-US" b="1" dirty="0">
                <a:solidFill>
                  <a:srgbClr val="00B050"/>
                </a:solidFill>
              </a:rPr>
              <a:t>was</a:t>
            </a:r>
            <a:r>
              <a:rPr lang="en-US" dirty="0"/>
              <a:t> correct.</a:t>
            </a:r>
          </a:p>
          <a:p>
            <a:pPr lvl="1"/>
            <a:r>
              <a:rPr lang="en-US" dirty="0"/>
              <a:t> None of the fits to the data </a:t>
            </a:r>
            <a:r>
              <a:rPr lang="en-US" b="1" dirty="0">
                <a:solidFill>
                  <a:srgbClr val="00B050"/>
                </a:solidFill>
              </a:rPr>
              <a:t>was</a:t>
            </a:r>
            <a:r>
              <a:rPr lang="en-US" dirty="0"/>
              <a:t> adequate.</a:t>
            </a:r>
          </a:p>
          <a:p>
            <a:r>
              <a:rPr lang="en-US" dirty="0"/>
              <a:t>Other tricky cases</a:t>
            </a:r>
          </a:p>
          <a:p>
            <a:pPr marL="0" indent="0">
              <a:buNone/>
            </a:pPr>
            <a:r>
              <a:rPr lang="en-US" dirty="0"/>
              <a:t>* The liquid, together with the vapour, </a:t>
            </a:r>
            <a:r>
              <a:rPr lang="en-US" b="1" dirty="0">
                <a:solidFill>
                  <a:srgbClr val="00B050"/>
                </a:solidFill>
              </a:rPr>
              <a:t>returns</a:t>
            </a:r>
            <a:r>
              <a:rPr lang="en-US" dirty="0"/>
              <a:t> to the chamber. Here the</a:t>
            </a:r>
          </a:p>
          <a:p>
            <a:pPr marL="0" indent="0">
              <a:buNone/>
            </a:pPr>
            <a:r>
              <a:rPr lang="en-US" dirty="0"/>
              <a:t>subject of the clause is "the liquid" not "the liquid and the vapour".</a:t>
            </a:r>
          </a:p>
          <a:p>
            <a:pPr marL="0" indent="0">
              <a:buNone/>
            </a:pPr>
            <a:r>
              <a:rPr lang="en-US" dirty="0"/>
              <a:t>It sometimes helps to rearrange the sentence if you're not sure which verb</a:t>
            </a:r>
          </a:p>
          <a:p>
            <a:pPr marL="0" indent="0">
              <a:buNone/>
            </a:pPr>
            <a:r>
              <a:rPr lang="en-US" dirty="0"/>
              <a:t>form to use.</a:t>
            </a:r>
          </a:p>
          <a:p>
            <a:pPr marL="0" indent="0">
              <a:buNone/>
            </a:pPr>
            <a:r>
              <a:rPr lang="en-US" dirty="0"/>
              <a:t>* The liquid returns to the chamber, together with the vapour.</a:t>
            </a:r>
          </a:p>
          <a:p>
            <a:pPr marL="0" indent="0">
              <a:buNone/>
            </a:pPr>
            <a:r>
              <a:rPr lang="en-US" dirty="0"/>
              <a:t>OR</a:t>
            </a:r>
          </a:p>
          <a:p>
            <a:pPr marL="0" indent="0">
              <a:buNone/>
            </a:pPr>
            <a:r>
              <a:rPr lang="en-US" dirty="0"/>
              <a:t>* The liquid and the vapour </a:t>
            </a:r>
            <a:r>
              <a:rPr lang="en-US" b="1" dirty="0">
                <a:solidFill>
                  <a:srgbClr val="00B050"/>
                </a:solidFill>
              </a:rPr>
              <a:t>return</a:t>
            </a:r>
            <a:r>
              <a:rPr lang="en-US" dirty="0"/>
              <a:t> to the chamber. (Not as interesting but</a:t>
            </a:r>
          </a:p>
          <a:p>
            <a:pPr marL="0" indent="0">
              <a:buNone/>
            </a:pPr>
            <a:r>
              <a:rPr lang="en-US" dirty="0"/>
              <a:t>it says what you mean.)</a:t>
            </a:r>
          </a:p>
        </p:txBody>
      </p:sp>
    </p:spTree>
    <p:extLst>
      <p:ext uri="{BB962C8B-B14F-4D97-AF65-F5344CB8AC3E}">
        <p14:creationId xmlns:p14="http://schemas.microsoft.com/office/powerpoint/2010/main" val="3324259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659869"/>
            <a:ext cx="10515600" cy="1165756"/>
          </a:xfrm>
        </p:spPr>
        <p:txBody>
          <a:bodyPr>
            <a:normAutofit fontScale="90000"/>
          </a:bodyPr>
          <a:lstStyle/>
          <a:p>
            <a:r>
              <a:rPr lang="en-US" altLang="zh-CN" dirty="0"/>
              <a:t>Rule 9: The number of the subject determines the number of the verb.</a:t>
            </a:r>
            <a:endParaRPr lang="zh-CN" altLang="en-US" dirty="0"/>
          </a:p>
        </p:txBody>
      </p:sp>
      <p:sp>
        <p:nvSpPr>
          <p:cNvPr id="3" name="内容占位符 2"/>
          <p:cNvSpPr>
            <a:spLocks noGrp="1"/>
          </p:cNvSpPr>
          <p:nvPr>
            <p:ph idx="1"/>
          </p:nvPr>
        </p:nvSpPr>
        <p:spPr>
          <a:xfrm>
            <a:off x="982134" y="1911355"/>
            <a:ext cx="10515600" cy="836552"/>
          </a:xfrm>
        </p:spPr>
        <p:txBody>
          <a:bodyPr>
            <a:normAutofit lnSpcReduction="10000"/>
          </a:bodyPr>
          <a:lstStyle/>
          <a:p>
            <a:r>
              <a:rPr lang="en-US" altLang="zh-CN" dirty="0"/>
              <a:t>Words that intervene between subject and verb do not affect the number of the verb.</a:t>
            </a:r>
            <a:endParaRPr lang="zh-CN" altLang="en-US" dirty="0"/>
          </a:p>
        </p:txBody>
      </p:sp>
      <p:sp>
        <p:nvSpPr>
          <p:cNvPr id="5" name="文本框 4"/>
          <p:cNvSpPr txBox="1"/>
          <p:nvPr/>
        </p:nvSpPr>
        <p:spPr>
          <a:xfrm>
            <a:off x="982133" y="2747907"/>
            <a:ext cx="10718799" cy="2246769"/>
          </a:xfrm>
          <a:prstGeom prst="rect">
            <a:avLst/>
          </a:prstGeom>
          <a:noFill/>
        </p:spPr>
        <p:txBody>
          <a:bodyPr wrap="square" rtlCol="0">
            <a:spAutoFit/>
          </a:bodyPr>
          <a:lstStyle/>
          <a:p>
            <a:r>
              <a:rPr lang="en-US" altLang="zh-CN" sz="2000" dirty="0"/>
              <a:t>Incorrect:</a:t>
            </a:r>
          </a:p>
          <a:p>
            <a:r>
              <a:rPr lang="en-US" altLang="zh-CN" sz="2000" b="1" dirty="0">
                <a:solidFill>
                  <a:srgbClr val="FF0000"/>
                </a:solidFill>
              </a:rPr>
              <a:t>The bittersweet flavor of youth </a:t>
            </a:r>
            <a:r>
              <a:rPr lang="en-US" altLang="zh-CN" sz="2000" dirty="0"/>
              <a:t>— its trials,  its joys, its adventures, its challenges — </a:t>
            </a:r>
            <a:r>
              <a:rPr lang="en-US" altLang="zh-CN" sz="2000" b="1" dirty="0">
                <a:solidFill>
                  <a:srgbClr val="FF0000"/>
                </a:solidFill>
              </a:rPr>
              <a:t>are </a:t>
            </a:r>
            <a:r>
              <a:rPr lang="en-US" altLang="zh-CN" sz="2000" dirty="0"/>
              <a:t>not soon forgotten.</a:t>
            </a:r>
            <a:endParaRPr lang="zh-CN" altLang="en-US" sz="2000" dirty="0"/>
          </a:p>
          <a:p>
            <a:endParaRPr lang="en-US" altLang="zh-CN" sz="2000" dirty="0"/>
          </a:p>
          <a:p>
            <a:r>
              <a:rPr lang="en-US" altLang="zh-CN" sz="2000" dirty="0"/>
              <a:t>Correct:</a:t>
            </a:r>
          </a:p>
          <a:p>
            <a:r>
              <a:rPr lang="en-US" altLang="zh-CN" sz="2000" b="1" dirty="0">
                <a:solidFill>
                  <a:srgbClr val="FF0000"/>
                </a:solidFill>
              </a:rPr>
              <a:t>The bittersweet flavor of youth </a:t>
            </a:r>
            <a:r>
              <a:rPr lang="en-US" altLang="zh-CN" sz="2000" dirty="0"/>
              <a:t>— its trials, its joys, its adventures, its challenges — </a:t>
            </a:r>
            <a:r>
              <a:rPr lang="en-US" altLang="zh-CN" sz="2000" b="1" dirty="0">
                <a:solidFill>
                  <a:srgbClr val="00B050"/>
                </a:solidFill>
              </a:rPr>
              <a:t>is </a:t>
            </a:r>
            <a:r>
              <a:rPr lang="en-US" altLang="zh-CN" sz="2000" dirty="0"/>
              <a:t>not soon forgotten.</a:t>
            </a:r>
            <a:endParaRPr lang="zh-CN" altLang="en-US" sz="2000" dirty="0"/>
          </a:p>
        </p:txBody>
      </p:sp>
      <p:sp>
        <p:nvSpPr>
          <p:cNvPr id="6" name="Rectangle 5"/>
          <p:cNvSpPr/>
          <p:nvPr/>
        </p:nvSpPr>
        <p:spPr>
          <a:xfrm>
            <a:off x="2663451" y="0"/>
            <a:ext cx="5342425" cy="707886"/>
          </a:xfrm>
          <a:prstGeom prst="rect">
            <a:avLst/>
          </a:prstGeom>
        </p:spPr>
        <p:txBody>
          <a:bodyPr wrap="none">
            <a:spAutoFit/>
          </a:bodyPr>
          <a:lstStyle/>
          <a:p>
            <a:r>
              <a:rPr lang="en-US" sz="4000" b="1" dirty="0">
                <a:solidFill>
                  <a:prstClr val="black"/>
                </a:solidFill>
                <a:latin typeface="Calibri Light" panose="020F0302020204030204"/>
                <a:ea typeface="+mj-ea"/>
                <a:cs typeface="+mj-cs"/>
              </a:rPr>
              <a:t>Subject-Verb Agreement </a:t>
            </a:r>
            <a:endParaRPr lang="en-US" sz="1600" b="1" dirty="0"/>
          </a:p>
        </p:txBody>
      </p:sp>
    </p:spTree>
    <p:extLst>
      <p:ext uri="{BB962C8B-B14F-4D97-AF65-F5344CB8AC3E}">
        <p14:creationId xmlns:p14="http://schemas.microsoft.com/office/powerpoint/2010/main" val="1511189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91608"/>
          </a:xfrm>
        </p:spPr>
        <p:txBody>
          <a:bodyPr>
            <a:normAutofit fontScale="90000"/>
          </a:bodyPr>
          <a:lstStyle/>
          <a:p>
            <a:pPr algn="ctr"/>
            <a:r>
              <a:rPr lang="en-US" altLang="zh-CN" dirty="0"/>
              <a:t>Rule 9</a:t>
            </a:r>
            <a:endParaRPr lang="zh-CN" altLang="en-US" dirty="0"/>
          </a:p>
        </p:txBody>
      </p:sp>
      <p:sp>
        <p:nvSpPr>
          <p:cNvPr id="3" name="内容占位符 2"/>
          <p:cNvSpPr>
            <a:spLocks noGrp="1"/>
          </p:cNvSpPr>
          <p:nvPr>
            <p:ph idx="1"/>
          </p:nvPr>
        </p:nvSpPr>
        <p:spPr>
          <a:xfrm>
            <a:off x="838200" y="956734"/>
            <a:ext cx="10515600" cy="1264816"/>
          </a:xfrm>
        </p:spPr>
        <p:txBody>
          <a:bodyPr/>
          <a:lstStyle/>
          <a:p>
            <a:r>
              <a:rPr lang="en-US" altLang="zh-CN" dirty="0"/>
              <a:t>A common blunder is the use of a singular verb form in a relative clause following "one of..." or a similar expression when the relative is the subject.</a:t>
            </a:r>
          </a:p>
          <a:p>
            <a:endParaRPr lang="zh-CN" altLang="en-US" dirty="0"/>
          </a:p>
        </p:txBody>
      </p:sp>
      <p:sp>
        <p:nvSpPr>
          <p:cNvPr id="7" name="文本框 6"/>
          <p:cNvSpPr txBox="1"/>
          <p:nvPr/>
        </p:nvSpPr>
        <p:spPr>
          <a:xfrm>
            <a:off x="1191335" y="2678339"/>
            <a:ext cx="4479402"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Incorrect</a:t>
            </a:r>
          </a:p>
          <a:p>
            <a:pPr marL="285750" indent="-285750">
              <a:buFont typeface="Arial" panose="020B0604020202020204" pitchFamily="34" charset="0"/>
              <a:buChar char="•"/>
            </a:pPr>
            <a:r>
              <a:rPr lang="en-US" altLang="zh-CN" sz="2000" dirty="0"/>
              <a:t>One of the ablest scientists who has attacked this problem</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One of those people who is never ready on time</a:t>
            </a:r>
            <a:endParaRPr lang="zh-CN" altLang="en-US" sz="2000" dirty="0"/>
          </a:p>
        </p:txBody>
      </p:sp>
      <p:sp>
        <p:nvSpPr>
          <p:cNvPr id="8" name="文本框 7"/>
          <p:cNvSpPr txBox="1"/>
          <p:nvPr/>
        </p:nvSpPr>
        <p:spPr>
          <a:xfrm>
            <a:off x="6401336" y="2613413"/>
            <a:ext cx="4479402"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Correct</a:t>
            </a:r>
          </a:p>
          <a:p>
            <a:pPr marL="285750" indent="-285750">
              <a:buFont typeface="Arial" panose="020B0604020202020204" pitchFamily="34" charset="0"/>
              <a:buChar char="•"/>
            </a:pPr>
            <a:r>
              <a:rPr lang="en-US" altLang="zh-CN" sz="2000" dirty="0"/>
              <a:t>One of the ablest scientists who </a:t>
            </a:r>
            <a:r>
              <a:rPr lang="en-US" altLang="zh-CN" sz="2000" b="1" dirty="0">
                <a:solidFill>
                  <a:srgbClr val="00B050"/>
                </a:solidFill>
              </a:rPr>
              <a:t>have</a:t>
            </a:r>
            <a:r>
              <a:rPr lang="en-US" altLang="zh-CN" sz="2000" dirty="0"/>
              <a:t> attacked this problem</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One of those people who </a:t>
            </a:r>
            <a:r>
              <a:rPr lang="en-US" altLang="zh-CN" sz="2000" b="1" dirty="0">
                <a:solidFill>
                  <a:srgbClr val="00B050"/>
                </a:solidFill>
              </a:rPr>
              <a:t>are </a:t>
            </a:r>
            <a:r>
              <a:rPr lang="en-US" altLang="zh-CN" sz="2000" dirty="0"/>
              <a:t>never ready on time</a:t>
            </a:r>
          </a:p>
        </p:txBody>
      </p:sp>
    </p:spTree>
    <p:extLst>
      <p:ext uri="{BB962C8B-B14F-4D97-AF65-F5344CB8AC3E}">
        <p14:creationId xmlns:p14="http://schemas.microsoft.com/office/powerpoint/2010/main" val="1814282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9</a:t>
            </a:r>
            <a:endParaRPr lang="zh-CN" altLang="en-US" dirty="0"/>
          </a:p>
        </p:txBody>
      </p:sp>
      <p:sp>
        <p:nvSpPr>
          <p:cNvPr id="3" name="内容占位符 2"/>
          <p:cNvSpPr>
            <a:spLocks noGrp="1"/>
          </p:cNvSpPr>
          <p:nvPr>
            <p:ph idx="1"/>
          </p:nvPr>
        </p:nvSpPr>
        <p:spPr>
          <a:xfrm>
            <a:off x="838200" y="1825625"/>
            <a:ext cx="10515600" cy="4621474"/>
          </a:xfrm>
        </p:spPr>
        <p:txBody>
          <a:bodyPr/>
          <a:lstStyle/>
          <a:p>
            <a:r>
              <a:rPr lang="en-US" altLang="zh-CN" dirty="0"/>
              <a:t>Use a singular verb form after  each, either, everyone, everybody, neither, nobody, someone.</a:t>
            </a:r>
          </a:p>
          <a:p>
            <a:pPr lvl="1"/>
            <a:r>
              <a:rPr lang="en-US" altLang="zh-CN" dirty="0"/>
              <a:t>Everybody thinks he </a:t>
            </a:r>
            <a:r>
              <a:rPr lang="en-US" altLang="zh-CN" b="1" dirty="0">
                <a:solidFill>
                  <a:srgbClr val="00B050"/>
                </a:solidFill>
              </a:rPr>
              <a:t>has</a:t>
            </a:r>
            <a:r>
              <a:rPr lang="en-US" altLang="zh-CN" dirty="0"/>
              <a:t> a unique sense of humor.</a:t>
            </a:r>
          </a:p>
          <a:p>
            <a:pPr lvl="1"/>
            <a:r>
              <a:rPr lang="en-US" altLang="zh-CN" dirty="0"/>
              <a:t>Although both clocks strike cheerfully, neither </a:t>
            </a:r>
            <a:r>
              <a:rPr lang="en-US" altLang="zh-CN" b="1" dirty="0">
                <a:solidFill>
                  <a:srgbClr val="00B050"/>
                </a:solidFill>
              </a:rPr>
              <a:t>keeps</a:t>
            </a:r>
            <a:r>
              <a:rPr lang="en-US" altLang="zh-CN" dirty="0"/>
              <a:t> good time.</a:t>
            </a:r>
          </a:p>
          <a:p>
            <a:endParaRPr lang="en-US" altLang="zh-CN" dirty="0"/>
          </a:p>
          <a:p>
            <a:r>
              <a:rPr lang="en-US" altLang="zh-CN" dirty="0"/>
              <a:t>With  none , use the singular verb when the word means "no one" or "not one.“</a:t>
            </a:r>
          </a:p>
          <a:p>
            <a:pPr lvl="1"/>
            <a:r>
              <a:rPr lang="en-US" altLang="zh-CN" dirty="0"/>
              <a:t>Incorrect: None of us are perfect.</a:t>
            </a:r>
          </a:p>
          <a:p>
            <a:pPr lvl="1"/>
            <a:r>
              <a:rPr lang="en-US" altLang="zh-CN" dirty="0"/>
              <a:t>Correct: None of us is perfect.</a:t>
            </a:r>
            <a:endParaRPr lang="zh-CN" altLang="en-US" dirty="0"/>
          </a:p>
        </p:txBody>
      </p:sp>
    </p:spTree>
    <p:extLst>
      <p:ext uri="{BB962C8B-B14F-4D97-AF65-F5344CB8AC3E}">
        <p14:creationId xmlns:p14="http://schemas.microsoft.com/office/powerpoint/2010/main" val="3998624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9</a:t>
            </a:r>
            <a:endParaRPr lang="zh-CN" altLang="en-US" dirty="0"/>
          </a:p>
        </p:txBody>
      </p:sp>
      <p:sp>
        <p:nvSpPr>
          <p:cNvPr id="3" name="内容占位符 2"/>
          <p:cNvSpPr>
            <a:spLocks noGrp="1"/>
          </p:cNvSpPr>
          <p:nvPr>
            <p:ph idx="1"/>
          </p:nvPr>
        </p:nvSpPr>
        <p:spPr/>
        <p:txBody>
          <a:bodyPr/>
          <a:lstStyle/>
          <a:p>
            <a:r>
              <a:rPr lang="en-US" altLang="zh-CN" dirty="0"/>
              <a:t>A plural verb is commonly used when  none suggests more than one thing or person.</a:t>
            </a:r>
          </a:p>
          <a:p>
            <a:pPr lvl="1"/>
            <a:r>
              <a:rPr lang="en-US" altLang="zh-CN" dirty="0"/>
              <a:t>None are so fallible as those who </a:t>
            </a:r>
            <a:r>
              <a:rPr lang="en-US" altLang="zh-CN" b="1" dirty="0">
                <a:solidFill>
                  <a:srgbClr val="00B050"/>
                </a:solidFill>
              </a:rPr>
              <a:t>are</a:t>
            </a:r>
            <a:r>
              <a:rPr lang="en-US" altLang="zh-CN" dirty="0"/>
              <a:t> sure they're right.</a:t>
            </a:r>
          </a:p>
          <a:p>
            <a:endParaRPr lang="en-US" altLang="zh-CN" dirty="0"/>
          </a:p>
          <a:p>
            <a:r>
              <a:rPr lang="en-US" altLang="zh-CN" dirty="0"/>
              <a:t>A compound subject formed of two or more nouns joined by  and almost always requires a plural verb.</a:t>
            </a:r>
          </a:p>
          <a:p>
            <a:endParaRPr lang="en-US" altLang="zh-CN" dirty="0"/>
          </a:p>
          <a:p>
            <a:pPr lvl="1"/>
            <a:r>
              <a:rPr lang="en-US" altLang="zh-CN" dirty="0"/>
              <a:t>The walrus and the carpenter </a:t>
            </a:r>
            <a:r>
              <a:rPr lang="en-US" altLang="zh-CN" b="1" dirty="0">
                <a:solidFill>
                  <a:srgbClr val="00B050"/>
                </a:solidFill>
              </a:rPr>
              <a:t>were</a:t>
            </a:r>
            <a:r>
              <a:rPr lang="en-US" altLang="zh-CN" dirty="0"/>
              <a:t> walking close at hand.</a:t>
            </a:r>
            <a:endParaRPr lang="zh-CN" altLang="en-US" dirty="0"/>
          </a:p>
        </p:txBody>
      </p:sp>
    </p:spTree>
    <p:extLst>
      <p:ext uri="{BB962C8B-B14F-4D97-AF65-F5344CB8AC3E}">
        <p14:creationId xmlns:p14="http://schemas.microsoft.com/office/powerpoint/2010/main" val="2541033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9</a:t>
            </a:r>
            <a:endParaRPr lang="zh-CN" altLang="en-US" dirty="0"/>
          </a:p>
        </p:txBody>
      </p:sp>
      <p:sp>
        <p:nvSpPr>
          <p:cNvPr id="3" name="内容占位符 2"/>
          <p:cNvSpPr>
            <a:spLocks noGrp="1"/>
          </p:cNvSpPr>
          <p:nvPr>
            <p:ph idx="1"/>
          </p:nvPr>
        </p:nvSpPr>
        <p:spPr/>
        <p:txBody>
          <a:bodyPr/>
          <a:lstStyle/>
          <a:p>
            <a:r>
              <a:rPr lang="en-US" altLang="zh-CN" dirty="0"/>
              <a:t>But certain compounds, often clichés, are so inseparable they are considered a unit and so take a singular verb, as do compound subjects qualified by  each or  every.</a:t>
            </a:r>
          </a:p>
          <a:p>
            <a:pPr lvl="1"/>
            <a:r>
              <a:rPr lang="en-US" altLang="zh-CN" dirty="0"/>
              <a:t>The long and the short of it is ...</a:t>
            </a:r>
          </a:p>
          <a:p>
            <a:pPr lvl="1"/>
            <a:r>
              <a:rPr lang="en-US" altLang="zh-CN" dirty="0"/>
              <a:t>Bread and butter </a:t>
            </a:r>
            <a:r>
              <a:rPr lang="en-US" altLang="zh-CN" b="1" dirty="0">
                <a:solidFill>
                  <a:srgbClr val="00B050"/>
                </a:solidFill>
              </a:rPr>
              <a:t>was</a:t>
            </a:r>
            <a:r>
              <a:rPr lang="en-US" altLang="zh-CN" dirty="0"/>
              <a:t> all she served.</a:t>
            </a:r>
          </a:p>
          <a:p>
            <a:pPr lvl="1"/>
            <a:r>
              <a:rPr lang="en-US" altLang="zh-CN" dirty="0"/>
              <a:t>Give and take </a:t>
            </a:r>
            <a:r>
              <a:rPr lang="en-US" altLang="zh-CN" b="1" dirty="0">
                <a:solidFill>
                  <a:srgbClr val="00B050"/>
                </a:solidFill>
              </a:rPr>
              <a:t>is</a:t>
            </a:r>
            <a:r>
              <a:rPr lang="en-US" altLang="zh-CN" dirty="0"/>
              <a:t> essential to a happy household.</a:t>
            </a:r>
          </a:p>
          <a:p>
            <a:pPr lvl="1"/>
            <a:r>
              <a:rPr lang="en-US" altLang="zh-CN" dirty="0"/>
              <a:t>Every window, picture, and mirror </a:t>
            </a:r>
            <a:r>
              <a:rPr lang="en-US" altLang="zh-CN" b="1" dirty="0">
                <a:solidFill>
                  <a:srgbClr val="00B050"/>
                </a:solidFill>
              </a:rPr>
              <a:t>was</a:t>
            </a:r>
            <a:r>
              <a:rPr lang="en-US" altLang="zh-CN" dirty="0"/>
              <a:t> smashed.</a:t>
            </a:r>
            <a:endParaRPr lang="zh-CN" altLang="en-US" dirty="0"/>
          </a:p>
        </p:txBody>
      </p:sp>
    </p:spTree>
    <p:extLst>
      <p:ext uri="{BB962C8B-B14F-4D97-AF65-F5344CB8AC3E}">
        <p14:creationId xmlns:p14="http://schemas.microsoft.com/office/powerpoint/2010/main" val="1299568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9</a:t>
            </a:r>
            <a:endParaRPr lang="zh-CN" altLang="en-US" dirty="0"/>
          </a:p>
        </p:txBody>
      </p:sp>
      <p:sp>
        <p:nvSpPr>
          <p:cNvPr id="3" name="内容占位符 2"/>
          <p:cNvSpPr>
            <a:spLocks noGrp="1"/>
          </p:cNvSpPr>
          <p:nvPr>
            <p:ph idx="1"/>
          </p:nvPr>
        </p:nvSpPr>
        <p:spPr/>
        <p:txBody>
          <a:bodyPr/>
          <a:lstStyle/>
          <a:p>
            <a:r>
              <a:rPr lang="en-US" altLang="zh-CN" dirty="0"/>
              <a:t>A singular subject remains singular even if other nouns are connected to it by  with, as well as, in addition to, except, together with , and  no less than.</a:t>
            </a:r>
          </a:p>
          <a:p>
            <a:pPr lvl="1"/>
            <a:r>
              <a:rPr lang="en-US" altLang="zh-CN" dirty="0"/>
              <a:t>His speech as well as his manner </a:t>
            </a:r>
            <a:r>
              <a:rPr lang="en-US" altLang="zh-CN" b="1" dirty="0">
                <a:solidFill>
                  <a:srgbClr val="00B050"/>
                </a:solidFill>
              </a:rPr>
              <a:t>is</a:t>
            </a:r>
            <a:r>
              <a:rPr lang="en-US" altLang="zh-CN" dirty="0"/>
              <a:t> objectionable.</a:t>
            </a:r>
          </a:p>
          <a:p>
            <a:r>
              <a:rPr lang="en-US" altLang="zh-CN" dirty="0"/>
              <a:t>A linking verb agrees with the number of its subject.</a:t>
            </a:r>
          </a:p>
          <a:p>
            <a:pPr lvl="1"/>
            <a:r>
              <a:rPr lang="en-US" altLang="zh-CN" b="1" dirty="0">
                <a:solidFill>
                  <a:srgbClr val="FF0000"/>
                </a:solidFill>
              </a:rPr>
              <a:t>What is wanted </a:t>
            </a:r>
            <a:r>
              <a:rPr lang="en-US" altLang="zh-CN" dirty="0"/>
              <a:t>is a few more pairs of hands.</a:t>
            </a:r>
          </a:p>
          <a:p>
            <a:pPr lvl="1"/>
            <a:r>
              <a:rPr lang="en-US" altLang="zh-CN" dirty="0"/>
              <a:t>The </a:t>
            </a:r>
            <a:r>
              <a:rPr lang="en-US" altLang="zh-CN" b="1" dirty="0">
                <a:solidFill>
                  <a:srgbClr val="FF0000"/>
                </a:solidFill>
              </a:rPr>
              <a:t>trouble with truth </a:t>
            </a:r>
            <a:r>
              <a:rPr lang="en-US" altLang="zh-CN" b="1" dirty="0">
                <a:solidFill>
                  <a:srgbClr val="00B050"/>
                </a:solidFill>
              </a:rPr>
              <a:t>is</a:t>
            </a:r>
            <a:r>
              <a:rPr lang="en-US" altLang="zh-CN" dirty="0"/>
              <a:t> its many varieties.</a:t>
            </a:r>
          </a:p>
          <a:p>
            <a:pPr lvl="1"/>
            <a:r>
              <a:rPr lang="en-US" dirty="0"/>
              <a:t>The </a:t>
            </a:r>
            <a:r>
              <a:rPr lang="en-US" b="1" dirty="0">
                <a:solidFill>
                  <a:srgbClr val="FF0000"/>
                </a:solidFill>
              </a:rPr>
              <a:t>only sign of Christmas</a:t>
            </a:r>
            <a:r>
              <a:rPr lang="en-US" dirty="0"/>
              <a:t> </a:t>
            </a:r>
            <a:r>
              <a:rPr lang="en-US" b="1" dirty="0">
                <a:solidFill>
                  <a:srgbClr val="00B050"/>
                </a:solidFill>
              </a:rPr>
              <a:t>was</a:t>
            </a:r>
            <a:r>
              <a:rPr lang="en-US" dirty="0"/>
              <a:t> the stockings on the mantel.</a:t>
            </a:r>
          </a:p>
        </p:txBody>
      </p:sp>
    </p:spTree>
    <p:extLst>
      <p:ext uri="{BB962C8B-B14F-4D97-AF65-F5344CB8AC3E}">
        <p14:creationId xmlns:p14="http://schemas.microsoft.com/office/powerpoint/2010/main" val="2853158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9</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Some nouns that appear to be plural are usually construed as singular and given a singular verb.</a:t>
            </a:r>
          </a:p>
          <a:p>
            <a:pPr lvl="1"/>
            <a:r>
              <a:rPr lang="en-US" altLang="zh-CN" dirty="0"/>
              <a:t>Politics is an art, not a science.</a:t>
            </a:r>
          </a:p>
          <a:p>
            <a:pPr lvl="1"/>
            <a:r>
              <a:rPr lang="en-US" altLang="zh-CN" dirty="0"/>
              <a:t>The Republican Headquarters is on this side of the tracks.</a:t>
            </a:r>
          </a:p>
          <a:p>
            <a:r>
              <a:rPr lang="en-US" altLang="zh-CN" dirty="0"/>
              <a:t>Nouns that look like plurals, because they end in -s, but whose meaning is collective or composite, are known as ‘</a:t>
            </a:r>
            <a:r>
              <a:rPr lang="en-US" altLang="zh-CN" dirty="0" err="1"/>
              <a:t>pluralia</a:t>
            </a:r>
            <a:r>
              <a:rPr lang="en-US" altLang="zh-CN" dirty="0"/>
              <a:t> </a:t>
            </a:r>
            <a:r>
              <a:rPr lang="en-US" altLang="zh-CN" dirty="0" err="1"/>
              <a:t>tantum</a:t>
            </a:r>
            <a:r>
              <a:rPr lang="en-US" altLang="zh-CN" dirty="0"/>
              <a:t>’. Headquarters is one such, and premises, surroundings and outskirts are others</a:t>
            </a:r>
          </a:p>
          <a:p>
            <a:r>
              <a:rPr lang="en-US" altLang="zh-CN" dirty="0"/>
              <a:t>But</a:t>
            </a:r>
          </a:p>
          <a:p>
            <a:pPr lvl="1"/>
            <a:r>
              <a:rPr lang="en-US" altLang="zh-CN" dirty="0"/>
              <a:t>The general's quarters are across the river.</a:t>
            </a:r>
          </a:p>
          <a:p>
            <a:r>
              <a:rPr lang="en-US" altLang="zh-CN" dirty="0"/>
              <a:t>In these cases the writer must simply learn the idioms.</a:t>
            </a:r>
          </a:p>
          <a:p>
            <a:pPr lvl="1"/>
            <a:r>
              <a:rPr lang="en-US" altLang="zh-CN" dirty="0"/>
              <a:t>The contents of a book is singular.</a:t>
            </a:r>
          </a:p>
          <a:p>
            <a:pPr lvl="1"/>
            <a:r>
              <a:rPr lang="en-US" altLang="zh-CN" dirty="0"/>
              <a:t>The contents of a jar may be either singular or plural, depending on what's in the jar — jam or marbles.</a:t>
            </a:r>
            <a:endParaRPr lang="zh-CN" altLang="en-US" dirty="0"/>
          </a:p>
        </p:txBody>
      </p:sp>
    </p:spTree>
    <p:extLst>
      <p:ext uri="{BB962C8B-B14F-4D97-AF65-F5344CB8AC3E}">
        <p14:creationId xmlns:p14="http://schemas.microsoft.com/office/powerpoint/2010/main" val="2142840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10: Use the proper case of pronoun</a:t>
            </a:r>
            <a:endParaRPr lang="zh-CN" altLang="en-US" dirty="0"/>
          </a:p>
        </p:txBody>
      </p:sp>
      <p:sp>
        <p:nvSpPr>
          <p:cNvPr id="3" name="内容占位符 2"/>
          <p:cNvSpPr>
            <a:spLocks noGrp="1"/>
          </p:cNvSpPr>
          <p:nvPr>
            <p:ph idx="1"/>
          </p:nvPr>
        </p:nvSpPr>
        <p:spPr/>
        <p:txBody>
          <a:bodyPr/>
          <a:lstStyle/>
          <a:p>
            <a:r>
              <a:rPr lang="en-US" altLang="zh-CN" dirty="0"/>
              <a:t>The personal pronouns, as well as the pronoun  who , change form as they function as subject or object.</a:t>
            </a:r>
          </a:p>
          <a:p>
            <a:pPr lvl="1"/>
            <a:r>
              <a:rPr lang="en-US" altLang="zh-CN" dirty="0"/>
              <a:t>Will Jane or he be hired, do you think?</a:t>
            </a:r>
          </a:p>
          <a:p>
            <a:pPr lvl="1"/>
            <a:r>
              <a:rPr lang="en-US" altLang="zh-CN" dirty="0"/>
              <a:t>The culprit, it turned out, was he.</a:t>
            </a:r>
          </a:p>
          <a:p>
            <a:pPr lvl="1"/>
            <a:r>
              <a:rPr lang="en-US" altLang="zh-CN" dirty="0"/>
              <a:t>We heavy eaters would rather walk than ride.</a:t>
            </a:r>
          </a:p>
          <a:p>
            <a:pPr lvl="1"/>
            <a:r>
              <a:rPr lang="en-US" altLang="zh-CN" dirty="0"/>
              <a:t>Who knocks?</a:t>
            </a:r>
          </a:p>
          <a:p>
            <a:pPr lvl="1"/>
            <a:r>
              <a:rPr lang="en-US" altLang="zh-CN" dirty="0"/>
              <a:t>Give this work to whoever looks idle.</a:t>
            </a:r>
            <a:endParaRPr lang="zh-CN" altLang="en-US" dirty="0"/>
          </a:p>
        </p:txBody>
      </p:sp>
    </p:spTree>
    <p:extLst>
      <p:ext uri="{BB962C8B-B14F-4D97-AF65-F5344CB8AC3E}">
        <p14:creationId xmlns:p14="http://schemas.microsoft.com/office/powerpoint/2010/main" val="114506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10</a:t>
            </a:r>
            <a:endParaRPr lang="zh-CN" altLang="en-US" dirty="0"/>
          </a:p>
        </p:txBody>
      </p:sp>
      <p:sp>
        <p:nvSpPr>
          <p:cNvPr id="3" name="内容占位符 2"/>
          <p:cNvSpPr>
            <a:spLocks noGrp="1"/>
          </p:cNvSpPr>
          <p:nvPr>
            <p:ph idx="1"/>
          </p:nvPr>
        </p:nvSpPr>
        <p:spPr>
          <a:xfrm>
            <a:off x="838200" y="1825625"/>
            <a:ext cx="10515600" cy="1021747"/>
          </a:xfrm>
        </p:spPr>
        <p:txBody>
          <a:bodyPr/>
          <a:lstStyle/>
          <a:p>
            <a:r>
              <a:rPr lang="en-US" altLang="zh-CN" dirty="0"/>
              <a:t> When  who introduces a subordinate clause, its case depends on its function in that clause.</a:t>
            </a:r>
          </a:p>
          <a:p>
            <a:pPr marL="0" indent="0">
              <a:buNone/>
            </a:pPr>
            <a:endParaRPr lang="zh-CN" altLang="en-US" dirty="0"/>
          </a:p>
        </p:txBody>
      </p:sp>
      <p:sp>
        <p:nvSpPr>
          <p:cNvPr id="4" name="文本框 3"/>
          <p:cNvSpPr txBox="1"/>
          <p:nvPr/>
        </p:nvSpPr>
        <p:spPr>
          <a:xfrm>
            <a:off x="937013" y="2849837"/>
            <a:ext cx="4490977"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Incorrect</a:t>
            </a:r>
          </a:p>
          <a:p>
            <a:pPr marL="285750" indent="-285750">
              <a:buFont typeface="Arial" panose="020B0604020202020204" pitchFamily="34" charset="0"/>
              <a:buChar char="•"/>
            </a:pPr>
            <a:r>
              <a:rPr lang="en-US" altLang="zh-CN" sz="2000" dirty="0"/>
              <a:t>Virgil Soames is the candidate whom we think will win.</a:t>
            </a:r>
          </a:p>
          <a:p>
            <a:pPr marL="285750" indent="-285750">
              <a:buFont typeface="Arial" panose="020B0604020202020204" pitchFamily="34" charset="0"/>
              <a:buChar char="•"/>
            </a:pPr>
            <a:r>
              <a:rPr lang="en-US" altLang="zh-CN" sz="2000" dirty="0"/>
              <a:t>Virgil Soames is the candidate who we hope to elect.</a:t>
            </a:r>
            <a:endParaRPr lang="zh-CN" altLang="en-US" sz="2000" dirty="0"/>
          </a:p>
        </p:txBody>
      </p:sp>
      <p:sp>
        <p:nvSpPr>
          <p:cNvPr id="5" name="文本框 4"/>
          <p:cNvSpPr txBox="1"/>
          <p:nvPr/>
        </p:nvSpPr>
        <p:spPr>
          <a:xfrm>
            <a:off x="6096000" y="2847372"/>
            <a:ext cx="5257800"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Correct</a:t>
            </a:r>
          </a:p>
          <a:p>
            <a:pPr marL="285750" indent="-285750">
              <a:buFont typeface="Arial" panose="020B0604020202020204" pitchFamily="34" charset="0"/>
              <a:buChar char="•"/>
            </a:pPr>
            <a:r>
              <a:rPr lang="en-US" altLang="zh-CN" sz="2000" dirty="0"/>
              <a:t>Virgil Soames is the candidate who we think will win. [We think he will win.]</a:t>
            </a:r>
          </a:p>
          <a:p>
            <a:pPr marL="285750" indent="-285750">
              <a:buFont typeface="Arial" panose="020B0604020202020204" pitchFamily="34" charset="0"/>
              <a:buChar char="•"/>
            </a:pPr>
            <a:r>
              <a:rPr lang="en-US" altLang="zh-CN" sz="2000" dirty="0"/>
              <a:t>Virgil Soames is the candidate whom we hope to elect. [We hope to elect him.]</a:t>
            </a:r>
          </a:p>
        </p:txBody>
      </p:sp>
      <p:sp>
        <p:nvSpPr>
          <p:cNvPr id="6" name="Rectangle 5"/>
          <p:cNvSpPr/>
          <p:nvPr/>
        </p:nvSpPr>
        <p:spPr>
          <a:xfrm>
            <a:off x="160867" y="4765302"/>
            <a:ext cx="11921066" cy="646331"/>
          </a:xfrm>
          <a:prstGeom prst="rect">
            <a:avLst/>
          </a:prstGeom>
        </p:spPr>
        <p:txBody>
          <a:bodyPr wrap="square">
            <a:spAutoFit/>
          </a:bodyPr>
          <a:lstStyle/>
          <a:p>
            <a:r>
              <a:rPr lang="en-US" dirty="0"/>
              <a:t>try substituting "her/him” and "she/he" and, depending on which one fits, use "whom“/”whomever”  (for "him/her")  and "who“ /“whoever”  (for "he/She").</a:t>
            </a:r>
          </a:p>
        </p:txBody>
      </p:sp>
    </p:spTree>
    <p:extLst>
      <p:ext uri="{BB962C8B-B14F-4D97-AF65-F5344CB8AC3E}">
        <p14:creationId xmlns:p14="http://schemas.microsoft.com/office/powerpoint/2010/main" val="1959552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a:t>
            </a:r>
            <a:endParaRPr lang="zh-CN" altLang="en-US" dirty="0"/>
          </a:p>
        </p:txBody>
      </p:sp>
      <p:sp>
        <p:nvSpPr>
          <p:cNvPr id="3" name="内容占位符 2"/>
          <p:cNvSpPr>
            <a:spLocks noGrp="1"/>
          </p:cNvSpPr>
          <p:nvPr>
            <p:ph idx="1"/>
          </p:nvPr>
        </p:nvSpPr>
        <p:spPr/>
        <p:txBody>
          <a:bodyPr/>
          <a:lstStyle/>
          <a:p>
            <a:r>
              <a:rPr lang="en-US" altLang="zh-CN" dirty="0"/>
              <a:t>The pronominal possessives  hers, its, theirs, yours , and  ours have no apostrophe.</a:t>
            </a:r>
          </a:p>
          <a:p>
            <a:pPr lvl="1"/>
            <a:r>
              <a:rPr lang="en-US" altLang="zh-CN" i="1" dirty="0"/>
              <a:t>There was a big group of a dozen people at the table next to theirs</a:t>
            </a:r>
          </a:p>
          <a:p>
            <a:pPr lvl="1"/>
            <a:r>
              <a:rPr lang="en-US" altLang="zh-CN" i="1" dirty="0"/>
              <a:t>My book is here but hers is there.</a:t>
            </a:r>
          </a:p>
          <a:p>
            <a:pPr lvl="1"/>
            <a:r>
              <a:rPr lang="en-US" altLang="zh-CN" i="1" dirty="0"/>
              <a:t>My book is here but her book is there</a:t>
            </a:r>
            <a:r>
              <a:rPr lang="en-US" altLang="zh-CN" dirty="0"/>
              <a:t>.</a:t>
            </a:r>
          </a:p>
          <a:p>
            <a:r>
              <a:rPr lang="en-US" altLang="zh-CN" dirty="0"/>
              <a:t>Indefinite pronouns, however, use the apostrophe to show possession.</a:t>
            </a:r>
          </a:p>
          <a:p>
            <a:pPr lvl="1"/>
            <a:r>
              <a:rPr lang="en-US" altLang="zh-CN" i="1" dirty="0"/>
              <a:t>one's rights</a:t>
            </a:r>
          </a:p>
          <a:p>
            <a:pPr lvl="1"/>
            <a:r>
              <a:rPr lang="en-US" altLang="zh-CN" i="1" dirty="0"/>
              <a:t>somebody else's umbrella</a:t>
            </a:r>
            <a:endParaRPr lang="zh-CN" altLang="en-US" i="1" dirty="0"/>
          </a:p>
        </p:txBody>
      </p:sp>
    </p:spTree>
    <p:extLst>
      <p:ext uri="{BB962C8B-B14F-4D97-AF65-F5344CB8AC3E}">
        <p14:creationId xmlns:p14="http://schemas.microsoft.com/office/powerpoint/2010/main" val="128820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533" y="352425"/>
            <a:ext cx="10845800" cy="5955242"/>
          </a:xfrm>
        </p:spPr>
        <p:txBody>
          <a:bodyPr>
            <a:normAutofit/>
          </a:bodyPr>
          <a:lstStyle/>
          <a:p>
            <a:r>
              <a:rPr lang="en-US" b="1" dirty="0"/>
              <a:t>Who</a:t>
            </a:r>
            <a:r>
              <a:rPr lang="en-US" dirty="0"/>
              <a:t> is your closest friend?</a:t>
            </a:r>
          </a:p>
          <a:p>
            <a:r>
              <a:rPr lang="en-US" b="1" dirty="0"/>
              <a:t>Whom</a:t>
            </a:r>
            <a:r>
              <a:rPr lang="en-US" dirty="0"/>
              <a:t> do you bank with?</a:t>
            </a:r>
          </a:p>
          <a:p>
            <a:r>
              <a:rPr lang="en-US" b="1" dirty="0"/>
              <a:t>Who</a:t>
            </a:r>
            <a:r>
              <a:rPr lang="en-US" dirty="0"/>
              <a:t> do you think will win the award?</a:t>
            </a:r>
          </a:p>
          <a:p>
            <a:r>
              <a:rPr lang="en-US" dirty="0"/>
              <a:t> Chip is the kind of person </a:t>
            </a:r>
            <a:r>
              <a:rPr lang="en-US" b="1" dirty="0"/>
              <a:t>whom</a:t>
            </a:r>
            <a:r>
              <a:rPr lang="en-US" dirty="0"/>
              <a:t> my parents warned me about.</a:t>
            </a:r>
          </a:p>
          <a:p>
            <a:r>
              <a:rPr lang="en-US" dirty="0"/>
              <a:t>Omar will talk about his girlfriend with </a:t>
            </a:r>
            <a:r>
              <a:rPr lang="en-US" b="1" dirty="0"/>
              <a:t>whoever</a:t>
            </a:r>
            <a:r>
              <a:rPr lang="en-US" dirty="0"/>
              <a:t> asks him.</a:t>
            </a:r>
          </a:p>
          <a:p>
            <a:r>
              <a:rPr lang="en-US" dirty="0"/>
              <a:t>Kimiko donates her time to </a:t>
            </a:r>
            <a:r>
              <a:rPr lang="en-US" b="1" dirty="0"/>
              <a:t>whoever</a:t>
            </a:r>
            <a:r>
              <a:rPr lang="en-US" dirty="0"/>
              <a:t> needs it most.</a:t>
            </a:r>
          </a:p>
          <a:p>
            <a:r>
              <a:rPr lang="en-US" dirty="0"/>
              <a:t>Quinton will work on the project with </a:t>
            </a:r>
            <a:r>
              <a:rPr lang="en-US" b="1" dirty="0"/>
              <a:t>whomever</a:t>
            </a:r>
            <a:r>
              <a:rPr lang="en-US" dirty="0"/>
              <a:t> you suggest.</a:t>
            </a:r>
          </a:p>
          <a:p>
            <a:r>
              <a:rPr lang="en-US" dirty="0"/>
              <a:t> I will support </a:t>
            </a:r>
            <a:r>
              <a:rPr lang="en-US" b="1" dirty="0"/>
              <a:t>whomever</a:t>
            </a:r>
            <a:r>
              <a:rPr lang="en-US" dirty="0"/>
              <a:t> we elect.</a:t>
            </a:r>
          </a:p>
          <a:p>
            <a:r>
              <a:rPr lang="en-US" dirty="0"/>
              <a:t>Kathy was not sure </a:t>
            </a:r>
            <a:r>
              <a:rPr lang="en-US" b="1" dirty="0"/>
              <a:t>whom</a:t>
            </a:r>
            <a:r>
              <a:rPr lang="en-US" dirty="0"/>
              <a:t> she was voting for.</a:t>
            </a:r>
          </a:p>
          <a:p>
            <a:r>
              <a:rPr lang="en-US" b="1" dirty="0"/>
              <a:t>Whoever</a:t>
            </a:r>
            <a:r>
              <a:rPr lang="en-US" dirty="0"/>
              <a:t> wins the lottery will become a millionaire.</a:t>
            </a:r>
          </a:p>
          <a:p>
            <a:endParaRPr lang="en-US" dirty="0"/>
          </a:p>
        </p:txBody>
      </p:sp>
    </p:spTree>
    <p:extLst>
      <p:ext uri="{BB962C8B-B14F-4D97-AF65-F5344CB8AC3E}">
        <p14:creationId xmlns:p14="http://schemas.microsoft.com/office/powerpoint/2010/main" val="1416698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10</a:t>
            </a:r>
            <a:endParaRPr lang="zh-CN" altLang="en-US" dirty="0"/>
          </a:p>
        </p:txBody>
      </p:sp>
      <p:sp>
        <p:nvSpPr>
          <p:cNvPr id="3" name="内容占位符 2"/>
          <p:cNvSpPr>
            <a:spLocks noGrp="1"/>
          </p:cNvSpPr>
          <p:nvPr>
            <p:ph idx="1"/>
          </p:nvPr>
        </p:nvSpPr>
        <p:spPr>
          <a:xfrm>
            <a:off x="838199" y="1453091"/>
            <a:ext cx="11006667" cy="1901423"/>
          </a:xfrm>
        </p:spPr>
        <p:txBody>
          <a:bodyPr/>
          <a:lstStyle/>
          <a:p>
            <a:r>
              <a:rPr lang="en-US" altLang="zh-CN" dirty="0"/>
              <a:t>A pronoun in a comparison is nominative if it is the subject of a stated or understood verb.</a:t>
            </a:r>
          </a:p>
          <a:p>
            <a:pPr lvl="1"/>
            <a:r>
              <a:rPr lang="en-US" altLang="zh-CN" dirty="0"/>
              <a:t>Sandy writes better than I. (Than I write.)</a:t>
            </a:r>
          </a:p>
          <a:p>
            <a:r>
              <a:rPr lang="en-US" altLang="zh-CN" dirty="0"/>
              <a:t>In general, avoid "understood" verbs by supplying them.</a:t>
            </a:r>
          </a:p>
          <a:p>
            <a:pPr lvl="1"/>
            <a:endParaRPr lang="zh-CN" altLang="en-US" dirty="0"/>
          </a:p>
        </p:txBody>
      </p:sp>
      <p:sp>
        <p:nvSpPr>
          <p:cNvPr id="4" name="文本框 3"/>
          <p:cNvSpPr txBox="1"/>
          <p:nvPr/>
        </p:nvSpPr>
        <p:spPr>
          <a:xfrm>
            <a:off x="770467" y="3624484"/>
            <a:ext cx="5134337"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I think Horace admires Jessica more than I. </a:t>
            </a:r>
          </a:p>
          <a:p>
            <a:pPr marL="285750" indent="-285750">
              <a:buFont typeface="Arial" panose="020B0604020202020204" pitchFamily="34" charset="0"/>
              <a:buChar char="•"/>
            </a:pPr>
            <a:r>
              <a:rPr lang="en-US" altLang="zh-CN" sz="2000" dirty="0"/>
              <a:t>Polly loves cake more than me. </a:t>
            </a:r>
            <a:endParaRPr lang="zh-CN" altLang="en-US" sz="2000" dirty="0"/>
          </a:p>
        </p:txBody>
      </p:sp>
      <p:sp>
        <p:nvSpPr>
          <p:cNvPr id="5" name="文本框 4"/>
          <p:cNvSpPr txBox="1"/>
          <p:nvPr/>
        </p:nvSpPr>
        <p:spPr>
          <a:xfrm>
            <a:off x="6019800" y="3624484"/>
            <a:ext cx="5134337"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I think Horace admires Jessica more than I do.</a:t>
            </a:r>
          </a:p>
          <a:p>
            <a:pPr marL="285750" indent="-285750">
              <a:buFont typeface="Arial" panose="020B0604020202020204" pitchFamily="34" charset="0"/>
              <a:buChar char="•"/>
            </a:pPr>
            <a:r>
              <a:rPr lang="en-US" altLang="zh-CN" sz="2000" dirty="0"/>
              <a:t>Polly loves cake more than she loves me.</a:t>
            </a:r>
            <a:endParaRPr lang="zh-CN" altLang="en-US" sz="2000" dirty="0"/>
          </a:p>
        </p:txBody>
      </p:sp>
    </p:spTree>
    <p:extLst>
      <p:ext uri="{BB962C8B-B14F-4D97-AF65-F5344CB8AC3E}">
        <p14:creationId xmlns:p14="http://schemas.microsoft.com/office/powerpoint/2010/main" val="3359316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10</a:t>
            </a:r>
            <a:endParaRPr lang="zh-CN" altLang="en-US" dirty="0"/>
          </a:p>
        </p:txBody>
      </p:sp>
      <p:sp>
        <p:nvSpPr>
          <p:cNvPr id="3" name="内容占位符 2"/>
          <p:cNvSpPr>
            <a:spLocks noGrp="1"/>
          </p:cNvSpPr>
          <p:nvPr>
            <p:ph idx="1"/>
          </p:nvPr>
        </p:nvSpPr>
        <p:spPr/>
        <p:txBody>
          <a:bodyPr/>
          <a:lstStyle/>
          <a:p>
            <a:r>
              <a:rPr lang="en-US" altLang="zh-CN" dirty="0"/>
              <a:t>The objective case is correct in the following examples.</a:t>
            </a:r>
          </a:p>
          <a:p>
            <a:pPr lvl="1"/>
            <a:r>
              <a:rPr lang="en-US" altLang="zh-CN" dirty="0"/>
              <a:t>The ranger offered Shirley and him some advice on campsites.</a:t>
            </a:r>
          </a:p>
          <a:p>
            <a:pPr lvl="1"/>
            <a:r>
              <a:rPr lang="en-US" altLang="zh-CN" dirty="0"/>
              <a:t>They came to meet the </a:t>
            </a:r>
            <a:r>
              <a:rPr lang="en-US" altLang="zh-CN" dirty="0" err="1"/>
              <a:t>Baldwins</a:t>
            </a:r>
            <a:r>
              <a:rPr lang="en-US" altLang="zh-CN" dirty="0"/>
              <a:t> and us.</a:t>
            </a:r>
          </a:p>
          <a:p>
            <a:pPr lvl="1"/>
            <a:r>
              <a:rPr lang="en-US" altLang="zh-CN" dirty="0"/>
              <a:t>Let's talk it over between us, then, you and me.</a:t>
            </a:r>
          </a:p>
          <a:p>
            <a:pPr lvl="1"/>
            <a:r>
              <a:rPr lang="en-US" altLang="zh-CN" dirty="0"/>
              <a:t>Whom should I ask?</a:t>
            </a:r>
            <a:endParaRPr lang="zh-CN" altLang="en-US" dirty="0"/>
          </a:p>
        </p:txBody>
      </p:sp>
    </p:spTree>
    <p:extLst>
      <p:ext uri="{BB962C8B-B14F-4D97-AF65-F5344CB8AC3E}">
        <p14:creationId xmlns:p14="http://schemas.microsoft.com/office/powerpoint/2010/main" val="3980948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10</a:t>
            </a:r>
            <a:endParaRPr lang="zh-CN" altLang="en-US" dirty="0"/>
          </a:p>
        </p:txBody>
      </p:sp>
      <p:sp>
        <p:nvSpPr>
          <p:cNvPr id="3" name="内容占位符 2"/>
          <p:cNvSpPr>
            <a:spLocks noGrp="1"/>
          </p:cNvSpPr>
          <p:nvPr>
            <p:ph idx="1"/>
          </p:nvPr>
        </p:nvSpPr>
        <p:spPr>
          <a:xfrm>
            <a:off x="838200" y="1825625"/>
            <a:ext cx="10515600" cy="859702"/>
          </a:xfrm>
        </p:spPr>
        <p:txBody>
          <a:bodyPr/>
          <a:lstStyle/>
          <a:p>
            <a:r>
              <a:rPr lang="en-US" altLang="zh-CN" dirty="0"/>
              <a:t>Use the simple personal pronoun as a subject.</a:t>
            </a:r>
          </a:p>
          <a:p>
            <a:endParaRPr lang="en-US" altLang="zh-CN" dirty="0"/>
          </a:p>
          <a:p>
            <a:endParaRPr lang="zh-CN" altLang="en-US" dirty="0"/>
          </a:p>
        </p:txBody>
      </p:sp>
      <p:sp>
        <p:nvSpPr>
          <p:cNvPr id="4" name="文本框 3"/>
          <p:cNvSpPr txBox="1"/>
          <p:nvPr/>
        </p:nvSpPr>
        <p:spPr>
          <a:xfrm>
            <a:off x="838200" y="2787535"/>
            <a:ext cx="5180635"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Incorrect</a:t>
            </a:r>
          </a:p>
          <a:p>
            <a:pPr marL="285750" indent="-285750">
              <a:buFont typeface="Arial" panose="020B0604020202020204" pitchFamily="34" charset="0"/>
              <a:buChar char="•"/>
            </a:pPr>
            <a:r>
              <a:rPr lang="en-US" altLang="zh-CN" sz="2000" dirty="0"/>
              <a:t>Blake and myself stayed home.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Howard and yourself brought the lunch, I thought.</a:t>
            </a:r>
            <a:endParaRPr lang="zh-CN" altLang="en-US" sz="2000" dirty="0"/>
          </a:p>
        </p:txBody>
      </p:sp>
      <p:sp>
        <p:nvSpPr>
          <p:cNvPr id="5" name="文本框 4"/>
          <p:cNvSpPr txBox="1"/>
          <p:nvPr/>
        </p:nvSpPr>
        <p:spPr>
          <a:xfrm>
            <a:off x="6018835" y="2820264"/>
            <a:ext cx="5180635"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Correct</a:t>
            </a:r>
          </a:p>
          <a:p>
            <a:pPr marL="285750" indent="-285750">
              <a:buFont typeface="Arial" panose="020B0604020202020204" pitchFamily="34" charset="0"/>
              <a:buChar char="•"/>
            </a:pPr>
            <a:r>
              <a:rPr lang="en-US" altLang="zh-CN" sz="2000" dirty="0"/>
              <a:t>Blake and I stayed home.</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Howard and you brought the lunch, I thought.</a:t>
            </a:r>
            <a:endParaRPr lang="zh-CN" altLang="en-US" sz="2000" dirty="0"/>
          </a:p>
        </p:txBody>
      </p:sp>
    </p:spTree>
    <p:extLst>
      <p:ext uri="{BB962C8B-B14F-4D97-AF65-F5344CB8AC3E}">
        <p14:creationId xmlns:p14="http://schemas.microsoft.com/office/powerpoint/2010/main" val="2069800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10</a:t>
            </a:r>
            <a:endParaRPr lang="zh-CN" altLang="en-US" dirty="0"/>
          </a:p>
        </p:txBody>
      </p:sp>
      <p:sp>
        <p:nvSpPr>
          <p:cNvPr id="3" name="内容占位符 2"/>
          <p:cNvSpPr>
            <a:spLocks noGrp="1"/>
          </p:cNvSpPr>
          <p:nvPr>
            <p:ph idx="1"/>
          </p:nvPr>
        </p:nvSpPr>
        <p:spPr/>
        <p:txBody>
          <a:bodyPr/>
          <a:lstStyle/>
          <a:p>
            <a:r>
              <a:rPr lang="en-US" altLang="zh-CN" dirty="0"/>
              <a:t>The possessive case of pronouns is used to show ownership. It has two forms: the adjectival modifier,  your hat, and the noun form, a hat  of yours.</a:t>
            </a:r>
          </a:p>
          <a:p>
            <a:pPr lvl="1"/>
            <a:r>
              <a:rPr lang="en-US" altLang="zh-CN" dirty="0"/>
              <a:t>The dog has buried one of your gloves and one of mine in the flower bed.</a:t>
            </a:r>
          </a:p>
          <a:p>
            <a:endParaRPr lang="en-US" altLang="zh-CN" dirty="0"/>
          </a:p>
          <a:p>
            <a:r>
              <a:rPr lang="en-US" altLang="zh-CN" dirty="0"/>
              <a:t>Gerunds usually require the possessive case.</a:t>
            </a:r>
          </a:p>
          <a:p>
            <a:pPr lvl="1"/>
            <a:r>
              <a:rPr lang="en-US" altLang="zh-CN" dirty="0"/>
              <a:t>Mother objected to our driving on the icy roads.</a:t>
            </a:r>
          </a:p>
          <a:p>
            <a:r>
              <a:rPr lang="en-US" altLang="zh-CN" dirty="0"/>
              <a:t>A present participle as a verbal, on the other hand, takes the objective case.</a:t>
            </a:r>
          </a:p>
          <a:p>
            <a:pPr lvl="1"/>
            <a:r>
              <a:rPr lang="en-US" altLang="zh-CN" dirty="0"/>
              <a:t>They heard him singing in the shower.</a:t>
            </a:r>
            <a:endParaRPr lang="zh-CN" altLang="en-US" dirty="0"/>
          </a:p>
        </p:txBody>
      </p:sp>
    </p:spTree>
    <p:extLst>
      <p:ext uri="{BB962C8B-B14F-4D97-AF65-F5344CB8AC3E}">
        <p14:creationId xmlns:p14="http://schemas.microsoft.com/office/powerpoint/2010/main" val="1683072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10</a:t>
            </a:r>
            <a:endParaRPr lang="zh-CN" altLang="en-US" dirty="0"/>
          </a:p>
        </p:txBody>
      </p:sp>
      <p:sp>
        <p:nvSpPr>
          <p:cNvPr id="3" name="内容占位符 2"/>
          <p:cNvSpPr>
            <a:spLocks noGrp="1"/>
          </p:cNvSpPr>
          <p:nvPr>
            <p:ph idx="1"/>
          </p:nvPr>
        </p:nvSpPr>
        <p:spPr/>
        <p:txBody>
          <a:bodyPr/>
          <a:lstStyle/>
          <a:p>
            <a:r>
              <a:rPr lang="en-US" altLang="zh-CN" dirty="0"/>
              <a:t>The difference between a verbal participle and a gerund is not always obvious, but note what is really said in each of the following.</a:t>
            </a:r>
          </a:p>
          <a:p>
            <a:pPr lvl="1"/>
            <a:r>
              <a:rPr lang="en-US" altLang="zh-CN" dirty="0"/>
              <a:t>Do you mind me asking a question?</a:t>
            </a:r>
          </a:p>
          <a:p>
            <a:pPr lvl="1"/>
            <a:r>
              <a:rPr lang="en-US" altLang="zh-CN" dirty="0"/>
              <a:t>Do you mind my asking a question?</a:t>
            </a:r>
          </a:p>
          <a:p>
            <a:r>
              <a:rPr lang="en-US" altLang="zh-CN" dirty="0"/>
              <a:t>In the first sentence, the queried objection is to  me , as opposed to other members of the group, asking a question. </a:t>
            </a:r>
          </a:p>
          <a:p>
            <a:r>
              <a:rPr lang="en-US" altLang="zh-CN" dirty="0"/>
              <a:t>In the second example, the issue is whether a question may be asked at all.</a:t>
            </a:r>
            <a:endParaRPr lang="zh-CN" altLang="en-US" dirty="0"/>
          </a:p>
        </p:txBody>
      </p:sp>
    </p:spTree>
    <p:extLst>
      <p:ext uri="{BB962C8B-B14F-4D97-AF65-F5344CB8AC3E}">
        <p14:creationId xmlns:p14="http://schemas.microsoft.com/office/powerpoint/2010/main" val="2019588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t>Rule 11: </a:t>
            </a:r>
            <a:br>
              <a:rPr lang="en-US" altLang="zh-CN" sz="3600" dirty="0"/>
            </a:br>
            <a:r>
              <a:rPr lang="en-US" altLang="zh-CN" sz="3600" dirty="0"/>
              <a:t>A participial phrase at the beginning of a sentence must refer to the grammatical subject.</a:t>
            </a:r>
            <a:endParaRPr lang="zh-CN" altLang="en-US" sz="3600" dirty="0"/>
          </a:p>
        </p:txBody>
      </p:sp>
      <p:sp>
        <p:nvSpPr>
          <p:cNvPr id="3" name="内容占位符 2"/>
          <p:cNvSpPr>
            <a:spLocks noGrp="1"/>
          </p:cNvSpPr>
          <p:nvPr>
            <p:ph idx="1"/>
          </p:nvPr>
        </p:nvSpPr>
        <p:spPr>
          <a:xfrm>
            <a:off x="838200" y="1967695"/>
            <a:ext cx="10515600" cy="4209267"/>
          </a:xfrm>
        </p:spPr>
        <p:txBody>
          <a:bodyPr/>
          <a:lstStyle/>
          <a:p>
            <a:endParaRPr lang="en-US" altLang="zh-CN" dirty="0"/>
          </a:p>
          <a:p>
            <a:r>
              <a:rPr lang="en-US" altLang="zh-CN" dirty="0"/>
              <a:t>Walking slowly down the road, he saw a woman accompanied by two children.</a:t>
            </a:r>
          </a:p>
          <a:p>
            <a:r>
              <a:rPr lang="en-US" altLang="zh-CN" dirty="0"/>
              <a:t>The word  walking refers to the subject of the sentence ( “he”), not to the woman.</a:t>
            </a:r>
          </a:p>
          <a:p>
            <a:r>
              <a:rPr lang="en-US" altLang="zh-CN" dirty="0"/>
              <a:t>To make it refer to the woman, the writer must recast the sentence.</a:t>
            </a:r>
          </a:p>
          <a:p>
            <a:pPr lvl="1"/>
            <a:r>
              <a:rPr lang="en-US" altLang="zh-CN" dirty="0"/>
              <a:t>He saw a woman, accompanied by two children, walking slowly down the road.</a:t>
            </a:r>
            <a:endParaRPr lang="zh-CN" altLang="en-US" dirty="0"/>
          </a:p>
        </p:txBody>
      </p:sp>
    </p:spTree>
    <p:extLst>
      <p:ext uri="{BB962C8B-B14F-4D97-AF65-F5344CB8AC3E}">
        <p14:creationId xmlns:p14="http://schemas.microsoft.com/office/powerpoint/2010/main" val="2928920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11</a:t>
            </a:r>
            <a:endParaRPr lang="zh-CN" altLang="en-US" dirty="0"/>
          </a:p>
        </p:txBody>
      </p:sp>
      <p:sp>
        <p:nvSpPr>
          <p:cNvPr id="3" name="内容占位符 2"/>
          <p:cNvSpPr>
            <a:spLocks noGrp="1"/>
          </p:cNvSpPr>
          <p:nvPr>
            <p:ph idx="1"/>
          </p:nvPr>
        </p:nvSpPr>
        <p:spPr>
          <a:xfrm>
            <a:off x="838200" y="1825625"/>
            <a:ext cx="10515600" cy="1276390"/>
          </a:xfrm>
        </p:spPr>
        <p:txBody>
          <a:bodyPr/>
          <a:lstStyle/>
          <a:p>
            <a:r>
              <a:rPr lang="en-US" altLang="zh-CN" dirty="0"/>
              <a:t>Participial phrases preceded by a conjunction or by a preposition, nouns in apposition, adjectives, and adjective phrases come under the same rule if they begin the sentence.</a:t>
            </a:r>
          </a:p>
          <a:p>
            <a:endParaRPr lang="zh-CN" altLang="en-US" dirty="0"/>
          </a:p>
        </p:txBody>
      </p:sp>
      <p:sp>
        <p:nvSpPr>
          <p:cNvPr id="4" name="文本框 3"/>
          <p:cNvSpPr txBox="1"/>
          <p:nvPr/>
        </p:nvSpPr>
        <p:spPr>
          <a:xfrm>
            <a:off x="740780" y="3483975"/>
            <a:ext cx="5139159"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solidFill>
                  <a:srgbClr val="FF0000"/>
                </a:solidFill>
              </a:rPr>
              <a:t>On arriving in Chicago</a:t>
            </a:r>
            <a:r>
              <a:rPr lang="en-US" altLang="zh-CN" sz="2000" dirty="0"/>
              <a:t>, </a:t>
            </a:r>
            <a:r>
              <a:rPr lang="en-US" altLang="zh-CN" sz="2000" dirty="0">
                <a:solidFill>
                  <a:srgbClr val="FF0000"/>
                </a:solidFill>
              </a:rPr>
              <a:t>his friends </a:t>
            </a:r>
            <a:r>
              <a:rPr lang="en-US" altLang="zh-CN" sz="2000" dirty="0"/>
              <a:t>met him at the station.</a:t>
            </a:r>
          </a:p>
          <a:p>
            <a:pPr marL="285750" indent="-285750">
              <a:buFont typeface="Arial" panose="020B0604020202020204" pitchFamily="34" charset="0"/>
              <a:buChar char="•"/>
            </a:pPr>
            <a:r>
              <a:rPr lang="en-US" altLang="zh-CN" sz="2000" dirty="0">
                <a:solidFill>
                  <a:srgbClr val="FF0000"/>
                </a:solidFill>
              </a:rPr>
              <a:t>A soldier of proved valor, they </a:t>
            </a:r>
            <a:r>
              <a:rPr lang="en-US" altLang="zh-CN" sz="2000" dirty="0"/>
              <a:t>entrusted him with the defense of the city.</a:t>
            </a:r>
          </a:p>
          <a:p>
            <a:pPr marL="285750" indent="-285750">
              <a:buFont typeface="Arial" panose="020B0604020202020204" pitchFamily="34" charset="0"/>
              <a:buChar char="•"/>
            </a:pPr>
            <a:r>
              <a:rPr lang="en-US" altLang="zh-CN" sz="2000" dirty="0">
                <a:solidFill>
                  <a:srgbClr val="FF0000"/>
                </a:solidFill>
              </a:rPr>
              <a:t>Young and inexperienced, the task </a:t>
            </a:r>
            <a:r>
              <a:rPr lang="en-US" altLang="zh-CN" sz="2000" dirty="0"/>
              <a:t>seemed easy to me.</a:t>
            </a:r>
          </a:p>
          <a:p>
            <a:pPr marL="285750" indent="-285750">
              <a:buFont typeface="Arial" panose="020B0604020202020204" pitchFamily="34" charset="0"/>
              <a:buChar char="•"/>
            </a:pPr>
            <a:r>
              <a:rPr lang="en-US" altLang="zh-CN" sz="2000" dirty="0">
                <a:solidFill>
                  <a:srgbClr val="FF0000"/>
                </a:solidFill>
              </a:rPr>
              <a:t>Without a friend to counsel him, the temptation</a:t>
            </a:r>
            <a:r>
              <a:rPr lang="en-US" altLang="zh-CN" sz="2000" dirty="0"/>
              <a:t> proved irresistible.</a:t>
            </a:r>
          </a:p>
          <a:p>
            <a:pPr marL="285750" indent="-285750">
              <a:buFont typeface="Arial" panose="020B0604020202020204" pitchFamily="34" charset="0"/>
              <a:buChar char="•"/>
            </a:pPr>
            <a:endParaRPr lang="zh-CN" altLang="en-US" sz="2000" dirty="0"/>
          </a:p>
        </p:txBody>
      </p:sp>
      <p:sp>
        <p:nvSpPr>
          <p:cNvPr id="5" name="文本框 4"/>
          <p:cNvSpPr txBox="1"/>
          <p:nvPr/>
        </p:nvSpPr>
        <p:spPr>
          <a:xfrm>
            <a:off x="6449028" y="3483975"/>
            <a:ext cx="5139159" cy="255454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solidFill>
                  <a:srgbClr val="00B050"/>
                </a:solidFill>
              </a:rPr>
              <a:t>On arriving in Chicago, he </a:t>
            </a:r>
            <a:r>
              <a:rPr lang="en-US" altLang="zh-CN" sz="2000" dirty="0"/>
              <a:t>was met at the station by his friends.</a:t>
            </a:r>
          </a:p>
          <a:p>
            <a:pPr marL="285750" indent="-285750">
              <a:buFont typeface="Arial" panose="020B0604020202020204" pitchFamily="34" charset="0"/>
              <a:buChar char="•"/>
            </a:pPr>
            <a:r>
              <a:rPr lang="en-US" altLang="zh-CN" sz="2000" dirty="0">
                <a:solidFill>
                  <a:srgbClr val="00B050"/>
                </a:solidFill>
              </a:rPr>
              <a:t>A soldier of proved valor, he </a:t>
            </a:r>
            <a:r>
              <a:rPr lang="en-US" altLang="zh-CN" sz="2000" dirty="0"/>
              <a:t>was entrusted with the defense of the city.</a:t>
            </a:r>
          </a:p>
          <a:p>
            <a:pPr marL="285750" indent="-285750">
              <a:buFont typeface="Arial" panose="020B0604020202020204" pitchFamily="34" charset="0"/>
              <a:buChar char="•"/>
            </a:pPr>
            <a:r>
              <a:rPr lang="en-US" altLang="zh-CN" sz="2000" dirty="0">
                <a:solidFill>
                  <a:srgbClr val="00B050"/>
                </a:solidFill>
              </a:rPr>
              <a:t>Young and inexperienced, I </a:t>
            </a:r>
            <a:r>
              <a:rPr lang="en-US" altLang="zh-CN" sz="2000" dirty="0"/>
              <a:t>thought the task easy.</a:t>
            </a:r>
          </a:p>
          <a:p>
            <a:pPr marL="285750" indent="-285750">
              <a:buFont typeface="Arial" panose="020B0604020202020204" pitchFamily="34" charset="0"/>
              <a:buChar char="•"/>
            </a:pPr>
            <a:r>
              <a:rPr lang="en-US" altLang="zh-CN" sz="2000" dirty="0">
                <a:solidFill>
                  <a:srgbClr val="00B050"/>
                </a:solidFill>
              </a:rPr>
              <a:t>Without a friend to counsel him, he </a:t>
            </a:r>
            <a:r>
              <a:rPr lang="en-US" altLang="zh-CN" sz="2000" dirty="0"/>
              <a:t>found the temptation irresistible.</a:t>
            </a:r>
            <a:endParaRPr lang="zh-CN" alt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563890133"/>
              </p:ext>
            </p:extLst>
          </p:nvPr>
        </p:nvGraphicFramePr>
        <p:xfrm>
          <a:off x="838198" y="5950533"/>
          <a:ext cx="10871202" cy="331470"/>
        </p:xfrm>
        <a:graphic>
          <a:graphicData uri="http://schemas.openxmlformats.org/drawingml/2006/table">
            <a:tbl>
              <a:tblPr/>
              <a:tblGrid>
                <a:gridCol w="5435601">
                  <a:extLst>
                    <a:ext uri="{9D8B030D-6E8A-4147-A177-3AD203B41FA5}">
                      <a16:colId xmlns:a16="http://schemas.microsoft.com/office/drawing/2014/main" val="20000"/>
                    </a:ext>
                  </a:extLst>
                </a:gridCol>
                <a:gridCol w="5435601">
                  <a:extLst>
                    <a:ext uri="{9D8B030D-6E8A-4147-A177-3AD203B41FA5}">
                      <a16:colId xmlns:a16="http://schemas.microsoft.com/office/drawing/2014/main" val="20001"/>
                    </a:ext>
                  </a:extLst>
                </a:gridCol>
              </a:tblGrid>
              <a:tr h="0">
                <a:tc>
                  <a:txBody>
                    <a:bodyPr/>
                    <a:lstStyle/>
                    <a:p>
                      <a:pPr marL="285750" indent="-285750">
                        <a:buFont typeface="Arial" panose="020B0604020202020204" pitchFamily="34" charset="0"/>
                        <a:buChar char="•"/>
                      </a:pPr>
                      <a:r>
                        <a:rPr lang="en-US" dirty="0">
                          <a:solidFill>
                            <a:srgbClr val="FF0000"/>
                          </a:solidFill>
                          <a:latin typeface="Arial" panose="020B0604020202020204" pitchFamily="34" charset="0"/>
                        </a:rPr>
                        <a:t>At the age of ten, my father </a:t>
                      </a:r>
                      <a:r>
                        <a:rPr lang="en-US" dirty="0">
                          <a:latin typeface="Arial" panose="020B0604020202020204" pitchFamily="34" charset="0"/>
                        </a:rPr>
                        <a:t>bought me a puppy.</a:t>
                      </a:r>
                      <a:endParaRPr lang="en-US" dirty="0"/>
                    </a:p>
                  </a:txBody>
                  <a:tcPr marL="28575" marR="28575" marT="28575" marB="28575" anchor="ctr">
                    <a:lnL>
                      <a:noFill/>
                    </a:lnL>
                    <a:lnR>
                      <a:noFill/>
                    </a:lnR>
                    <a:lnT>
                      <a:noFill/>
                    </a:lnT>
                    <a:lnB>
                      <a:noFill/>
                    </a:lnB>
                  </a:tcPr>
                </a:tc>
                <a:tc>
                  <a:txBody>
                    <a:bodyPr/>
                    <a:lstStyle/>
                    <a:p>
                      <a:pPr marL="285750" indent="-285750">
                        <a:buFont typeface="Arial" panose="020B0604020202020204" pitchFamily="34" charset="0"/>
                        <a:buChar char="•"/>
                      </a:pPr>
                      <a:r>
                        <a:rPr lang="en-US" dirty="0">
                          <a:solidFill>
                            <a:srgbClr val="00B050"/>
                          </a:solidFill>
                          <a:latin typeface="Arial" panose="020B0604020202020204" pitchFamily="34" charset="0"/>
                        </a:rPr>
                        <a:t>When I was ten</a:t>
                      </a:r>
                      <a:r>
                        <a:rPr lang="en-US" dirty="0">
                          <a:latin typeface="Arial" panose="020B0604020202020204" pitchFamily="34" charset="0"/>
                        </a:rPr>
                        <a:t>, my father bought me a puppy.</a:t>
                      </a:r>
                      <a:endParaRPr lang="en-US" dirty="0"/>
                    </a:p>
                  </a:txBody>
                  <a:tcPr marL="28575" marR="28575" marT="28575" marB="28575"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87406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11</a:t>
            </a:r>
            <a:endParaRPr lang="zh-CN" altLang="en-US" dirty="0"/>
          </a:p>
        </p:txBody>
      </p:sp>
      <p:sp>
        <p:nvSpPr>
          <p:cNvPr id="3" name="内容占位符 2"/>
          <p:cNvSpPr>
            <a:spLocks noGrp="1"/>
          </p:cNvSpPr>
          <p:nvPr>
            <p:ph idx="1"/>
          </p:nvPr>
        </p:nvSpPr>
        <p:spPr/>
        <p:txBody>
          <a:bodyPr>
            <a:normAutofit/>
          </a:bodyPr>
          <a:lstStyle/>
          <a:p>
            <a:r>
              <a:rPr lang="en-US" altLang="zh-CN" dirty="0"/>
              <a:t>Sentences violating Rule 11 are often ludicrous:</a:t>
            </a:r>
          </a:p>
          <a:p>
            <a:endParaRPr lang="en-US" altLang="zh-CN" dirty="0"/>
          </a:p>
          <a:p>
            <a:pPr lvl="1"/>
            <a:r>
              <a:rPr lang="en-US" altLang="zh-CN" dirty="0"/>
              <a:t>Being in a dilapidated condition, I was able to buy the house very cheap.</a:t>
            </a:r>
          </a:p>
          <a:p>
            <a:pPr lvl="2"/>
            <a:r>
              <a:rPr lang="en-US" altLang="zh-CN" dirty="0"/>
              <a:t>Me, Being in a dilapidated condition, I was able to buy the house very cheap.</a:t>
            </a:r>
          </a:p>
          <a:p>
            <a:pPr lvl="1"/>
            <a:r>
              <a:rPr lang="en-US" altLang="zh-CN" dirty="0"/>
              <a:t>Wondering irresolutely what to do next, the clock struck twelve.</a:t>
            </a:r>
          </a:p>
          <a:p>
            <a:pPr lvl="2"/>
            <a:r>
              <a:rPr lang="en-US" dirty="0"/>
              <a:t>The clock was wondering irresolutely what to do next when it struck twelve.</a:t>
            </a:r>
          </a:p>
          <a:p>
            <a:pPr lvl="1"/>
            <a:r>
              <a:rPr lang="en-US" dirty="0"/>
              <a:t>Born at the age of forty-three, the baby was a great comfort to Mrs. Wooster.</a:t>
            </a:r>
          </a:p>
          <a:p>
            <a:pPr lvl="1"/>
            <a:r>
              <a:rPr lang="en-US" dirty="0"/>
              <a:t>Tail wagging merrily, Bertie took the dog for a walk.</a:t>
            </a:r>
          </a:p>
          <a:p>
            <a:pPr lvl="1"/>
            <a:r>
              <a:rPr lang="en-US" dirty="0"/>
              <a:t>On returning home, phone rang.</a:t>
            </a:r>
          </a:p>
          <a:p>
            <a:pPr lvl="2"/>
            <a:r>
              <a:rPr lang="en-US" dirty="0"/>
              <a:t>On Maxine returning home, her phone rang (better understood)</a:t>
            </a:r>
          </a:p>
          <a:p>
            <a:pPr lvl="1"/>
            <a:endParaRPr lang="zh-CN" altLang="en-US" dirty="0"/>
          </a:p>
        </p:txBody>
      </p:sp>
    </p:spTree>
    <p:extLst>
      <p:ext uri="{BB962C8B-B14F-4D97-AF65-F5344CB8AC3E}">
        <p14:creationId xmlns:p14="http://schemas.microsoft.com/office/powerpoint/2010/main" val="4261369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1268" y="2818958"/>
            <a:ext cx="10515600" cy="1325563"/>
          </a:xfrm>
        </p:spPr>
        <p:txBody>
          <a:bodyPr/>
          <a:lstStyle/>
          <a:p>
            <a:pPr algn="ctr"/>
            <a:r>
              <a:rPr lang="en-US" altLang="zh-CN" dirty="0"/>
              <a:t>Elementary Principles of Composition</a:t>
            </a:r>
            <a:endParaRPr lang="zh-CN" altLang="en-US" dirty="0"/>
          </a:p>
        </p:txBody>
      </p:sp>
    </p:spTree>
    <p:extLst>
      <p:ext uri="{BB962C8B-B14F-4D97-AF65-F5344CB8AC3E}">
        <p14:creationId xmlns:p14="http://schemas.microsoft.com/office/powerpoint/2010/main" val="359359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55411"/>
          </a:xfrm>
        </p:spPr>
        <p:txBody>
          <a:bodyPr>
            <a:normAutofit fontScale="90000"/>
          </a:bodyPr>
          <a:lstStyle/>
          <a:p>
            <a:pPr algn="ctr"/>
            <a:r>
              <a:rPr lang="en-US" altLang="zh-CN" dirty="0"/>
              <a:t>Rule 2:</a:t>
            </a:r>
            <a:endParaRPr lang="zh-CN" altLang="en-US" sz="3600" dirty="0"/>
          </a:p>
        </p:txBody>
      </p:sp>
      <p:sp>
        <p:nvSpPr>
          <p:cNvPr id="3" name="内容占位符 2"/>
          <p:cNvSpPr>
            <a:spLocks noGrp="1"/>
          </p:cNvSpPr>
          <p:nvPr>
            <p:ph idx="1"/>
          </p:nvPr>
        </p:nvSpPr>
        <p:spPr>
          <a:xfrm>
            <a:off x="838200" y="1094015"/>
            <a:ext cx="10515600" cy="5082948"/>
          </a:xfrm>
        </p:spPr>
        <p:txBody>
          <a:bodyPr>
            <a:normAutofit/>
          </a:bodyPr>
          <a:lstStyle/>
          <a:p>
            <a:r>
              <a:rPr lang="en-US" b="1" dirty="0"/>
              <a:t>Use a comma before any coordinating conjunction (and, but, for, or, nor, so, yet) that links two independent clauses.</a:t>
            </a:r>
            <a:endParaRPr lang="en-US" altLang="zh-CN" dirty="0"/>
          </a:p>
          <a:p>
            <a:pPr lvl="1"/>
            <a:r>
              <a:rPr lang="en-US" altLang="zh-CN" dirty="0"/>
              <a:t>red, white, and blue gold, silver, or copper</a:t>
            </a:r>
          </a:p>
          <a:p>
            <a:pPr lvl="1"/>
            <a:r>
              <a:rPr lang="en-US" altLang="zh-CN" dirty="0"/>
              <a:t>He opened the letter, read it, and made a note of its contents.</a:t>
            </a:r>
          </a:p>
          <a:p>
            <a:r>
              <a:rPr lang="en-US" b="1" dirty="0"/>
              <a:t>Use a comma after a dependent clause that starts a sentence.</a:t>
            </a:r>
            <a:endParaRPr lang="en-US" altLang="zh-CN" dirty="0"/>
          </a:p>
          <a:p>
            <a:pPr lvl="1"/>
            <a:r>
              <a:rPr lang="en-US" altLang="zh-CN" i="1" dirty="0"/>
              <a:t>My youngest niece, who lives in Ann Arbor, is a magazine editor.</a:t>
            </a:r>
            <a:endParaRPr lang="zh-CN" altLang="en-US" i="1" dirty="0"/>
          </a:p>
          <a:p>
            <a:pPr lvl="1"/>
            <a:r>
              <a:rPr lang="en-US" dirty="0"/>
              <a:t>When I went running, I saw a lion.</a:t>
            </a:r>
          </a:p>
          <a:p>
            <a:pPr lvl="1"/>
            <a:r>
              <a:rPr lang="en-US" dirty="0"/>
              <a:t>A mallard, the kind of duck I saw when I went running, attacked me.</a:t>
            </a:r>
          </a:p>
          <a:p>
            <a:pPr lvl="1"/>
            <a:r>
              <a:rPr lang="en-US" dirty="0"/>
              <a:t>I saw a duck, a magician, and a liquor store when I went running.</a:t>
            </a:r>
          </a:p>
          <a:p>
            <a:pPr lvl="1"/>
            <a:r>
              <a:rPr lang="en-US" dirty="0"/>
              <a:t>Finally, I went running.</a:t>
            </a:r>
          </a:p>
          <a:p>
            <a:pPr lvl="1"/>
            <a:r>
              <a:rPr lang="en-US" dirty="0"/>
              <a:t>Unsurprisingly, I saw a duck when I went running.</a:t>
            </a:r>
          </a:p>
          <a:p>
            <a:pPr lvl="1"/>
            <a:r>
              <a:rPr lang="en-US" dirty="0"/>
              <a:t>The duck that attacked me scared my friend. (Not Required)</a:t>
            </a:r>
          </a:p>
        </p:txBody>
      </p:sp>
    </p:spTree>
    <p:extLst>
      <p:ext uri="{BB962C8B-B14F-4D97-AF65-F5344CB8AC3E}">
        <p14:creationId xmlns:p14="http://schemas.microsoft.com/office/powerpoint/2010/main" val="7435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12: </a:t>
            </a:r>
            <a:br>
              <a:rPr lang="en-US" altLang="zh-CN" dirty="0"/>
            </a:br>
            <a:r>
              <a:rPr lang="en-US" altLang="zh-CN" dirty="0"/>
              <a:t>Choose a suitable design and hold to it</a:t>
            </a:r>
            <a:endParaRPr lang="zh-CN" altLang="en-US" dirty="0"/>
          </a:p>
        </p:txBody>
      </p:sp>
      <p:sp>
        <p:nvSpPr>
          <p:cNvPr id="3" name="内容占位符 2"/>
          <p:cNvSpPr>
            <a:spLocks noGrp="1"/>
          </p:cNvSpPr>
          <p:nvPr>
            <p:ph idx="1"/>
          </p:nvPr>
        </p:nvSpPr>
        <p:spPr/>
        <p:txBody>
          <a:bodyPr>
            <a:normAutofit fontScale="92500"/>
          </a:bodyPr>
          <a:lstStyle/>
          <a:p>
            <a:r>
              <a:rPr lang="en-US" altLang="zh-CN" dirty="0">
                <a:latin typeface="Times New Roman" panose="02020603050405020304" pitchFamily="18" charset="0"/>
                <a:cs typeface="Times New Roman" panose="02020603050405020304" pitchFamily="18" charset="0"/>
              </a:rPr>
              <a:t>A basic structural design underlies every kind of writing. Writers will in part follow this design, in part deviate from it, according to their skills, their needs, and the unexpected events that accompany the act of composition. </a:t>
            </a:r>
          </a:p>
          <a:p>
            <a:r>
              <a:rPr lang="en-US" altLang="zh-CN" dirty="0">
                <a:latin typeface="Times New Roman" panose="02020603050405020304" pitchFamily="18" charset="0"/>
                <a:cs typeface="Times New Roman" panose="02020603050405020304" pitchFamily="18" charset="0"/>
              </a:rPr>
              <a:t>Writing, to be effective, must follow closely the thoughts of the writer, but not necessarily in the order in which those thoughts occur. </a:t>
            </a:r>
            <a:r>
              <a:rPr lang="en-US" altLang="zh-CN" b="1" dirty="0">
                <a:latin typeface="Times New Roman" panose="02020603050405020304" pitchFamily="18" charset="0"/>
                <a:cs typeface="Times New Roman" panose="02020603050405020304" pitchFamily="18" charset="0"/>
              </a:rPr>
              <a:t>This calls for a scheme of procedure. </a:t>
            </a:r>
            <a:r>
              <a:rPr lang="en-US" altLang="zh-CN" dirty="0">
                <a:latin typeface="Times New Roman" panose="02020603050405020304" pitchFamily="18" charset="0"/>
                <a:cs typeface="Times New Roman" panose="02020603050405020304" pitchFamily="18" charset="0"/>
              </a:rPr>
              <a:t>In some cases, the best design is no design, as with a love letter, which is simply an outpouring, or with a casual essay, which is a ramble. But in most cases, </a:t>
            </a:r>
            <a:r>
              <a:rPr lang="en-US" altLang="zh-CN" b="1" dirty="0">
                <a:latin typeface="Times New Roman" panose="02020603050405020304" pitchFamily="18" charset="0"/>
                <a:cs typeface="Times New Roman" panose="02020603050405020304" pitchFamily="18" charset="0"/>
              </a:rPr>
              <a:t>planning must be a deliberate prelude to writing. </a:t>
            </a:r>
          </a:p>
          <a:p>
            <a:r>
              <a:rPr lang="en-US" altLang="zh-CN" dirty="0">
                <a:latin typeface="Times New Roman" panose="02020603050405020304" pitchFamily="18" charset="0"/>
                <a:cs typeface="Times New Roman" panose="02020603050405020304" pitchFamily="18" charset="0"/>
              </a:rPr>
              <a:t>The first principle of composition, therefore, is to foresee or determine the shape of what is to come and pursue that shape.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1127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12</a:t>
            </a:r>
            <a:endParaRPr lang="zh-CN" altLang="en-US" dirty="0"/>
          </a:p>
        </p:txBody>
      </p:sp>
      <p:sp>
        <p:nvSpPr>
          <p:cNvPr id="3" name="内容占位符 2"/>
          <p:cNvSpPr>
            <a:spLocks noGrp="1"/>
          </p:cNvSpPr>
          <p:nvPr>
            <p:ph idx="1"/>
          </p:nvPr>
        </p:nvSpPr>
        <p:spPr/>
        <p:txBody>
          <a:bodyPr/>
          <a:lstStyle/>
          <a:p>
            <a:pPr marL="0" indent="0">
              <a:buNone/>
            </a:pPr>
            <a:r>
              <a:rPr lang="en-US" altLang="zh-CN" dirty="0"/>
              <a:t>Most forms of composition are less clearly defined, more flexible, but all have skeletons to which the writer will bring the flesh and the blood. The more clearly the writer perceives the shape, the better are the chances of success.</a:t>
            </a:r>
            <a:endParaRPr lang="zh-CN" altLang="en-US" dirty="0"/>
          </a:p>
        </p:txBody>
      </p:sp>
    </p:spTree>
    <p:extLst>
      <p:ext uri="{BB962C8B-B14F-4D97-AF65-F5344CB8AC3E}">
        <p14:creationId xmlns:p14="http://schemas.microsoft.com/office/powerpoint/2010/main" val="636315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13: </a:t>
            </a:r>
            <a:br>
              <a:rPr lang="en-US" altLang="zh-CN" dirty="0"/>
            </a:br>
            <a:r>
              <a:rPr lang="en-US" altLang="zh-CN" dirty="0"/>
              <a:t>Make the paragraph the unit of composition</a:t>
            </a:r>
            <a:endParaRPr lang="zh-CN" altLang="en-US" dirty="0"/>
          </a:p>
        </p:txBody>
      </p:sp>
      <p:sp>
        <p:nvSpPr>
          <p:cNvPr id="3" name="内容占位符 2"/>
          <p:cNvSpPr>
            <a:spLocks noGrp="1"/>
          </p:cNvSpPr>
          <p:nvPr>
            <p:ph idx="1"/>
          </p:nvPr>
        </p:nvSpPr>
        <p:spPr/>
        <p:txBody>
          <a:bodyPr>
            <a:normAutofit/>
          </a:bodyPr>
          <a:lstStyle/>
          <a:p>
            <a:pPr>
              <a:lnSpc>
                <a:spcPct val="100000"/>
              </a:lnSpc>
            </a:pPr>
            <a:r>
              <a:rPr lang="en-US" altLang="zh-CN" sz="2600" dirty="0">
                <a:latin typeface="Times New Roman" panose="02020603050405020304" pitchFamily="18" charset="0"/>
                <a:cs typeface="Times New Roman" panose="02020603050405020304" pitchFamily="18" charset="0"/>
              </a:rPr>
              <a:t>The paragraph is a convenient unit; it serves all forms of literary work. As long as it holds together, a paragraph may be of any length — a single, short sentence or a passage of great duration.</a:t>
            </a:r>
          </a:p>
          <a:p>
            <a:pPr>
              <a:lnSpc>
                <a:spcPct val="100000"/>
              </a:lnSpc>
            </a:pPr>
            <a:r>
              <a:rPr lang="en-US" altLang="zh-CN" sz="2600" dirty="0">
                <a:latin typeface="Times New Roman" panose="02020603050405020304" pitchFamily="18" charset="0"/>
                <a:cs typeface="Times New Roman" panose="02020603050405020304" pitchFamily="18" charset="0"/>
              </a:rPr>
              <a:t>If the subject on which you are writing is of slight extent, or if you intend to treat it briefly, there may be no need to divide it into topics. Thus, a brief description, a brief book review, a brief account of a single incident, a narrative merely outlining an action, the setting forth of a single idea — any one of these is best written in a single paragraph. </a:t>
            </a:r>
          </a:p>
          <a:p>
            <a:pPr>
              <a:lnSpc>
                <a:spcPct val="100000"/>
              </a:lnSpc>
            </a:pPr>
            <a:r>
              <a:rPr lang="en-US" altLang="zh-CN" sz="2600" dirty="0">
                <a:latin typeface="Times New Roman" panose="02020603050405020304" pitchFamily="18" charset="0"/>
                <a:cs typeface="Times New Roman" panose="02020603050405020304" pitchFamily="18" charset="0"/>
              </a:rPr>
              <a:t>After the paragraph has been written, examine it to see whether division will improve it.</a:t>
            </a: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8269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13</a:t>
            </a:r>
            <a:endParaRPr lang="zh-CN" altLang="en-US" dirty="0"/>
          </a:p>
        </p:txBody>
      </p:sp>
      <p:sp>
        <p:nvSpPr>
          <p:cNvPr id="3" name="内容占位符 2"/>
          <p:cNvSpPr>
            <a:spLocks noGrp="1"/>
          </p:cNvSpPr>
          <p:nvPr>
            <p:ph idx="1"/>
          </p:nvPr>
        </p:nvSpPr>
        <p:spPr/>
        <p:txBody>
          <a:bodyPr>
            <a:normAutofit/>
          </a:bodyPr>
          <a:lstStyle/>
          <a:p>
            <a:r>
              <a:rPr lang="en-US" altLang="zh-CN" sz="2600" dirty="0">
                <a:latin typeface="Times New Roman" panose="02020603050405020304" pitchFamily="18" charset="0"/>
                <a:cs typeface="Times New Roman" panose="02020603050405020304" pitchFamily="18" charset="0"/>
              </a:rPr>
              <a:t>Ordinarily, however, a subject requires division into topics, each of which should be dealt with in a paragraph. </a:t>
            </a:r>
          </a:p>
          <a:p>
            <a:r>
              <a:rPr lang="en-US" altLang="zh-CN" sz="2600" dirty="0">
                <a:latin typeface="Times New Roman" panose="02020603050405020304" pitchFamily="18" charset="0"/>
                <a:cs typeface="Times New Roman" panose="02020603050405020304" pitchFamily="18" charset="0"/>
              </a:rPr>
              <a:t>The object of treating each topic in a paragraph by itself is, of course, to aid the reader. </a:t>
            </a:r>
          </a:p>
          <a:p>
            <a:r>
              <a:rPr lang="en-US" altLang="zh-CN" sz="2600" dirty="0">
                <a:latin typeface="Times New Roman" panose="02020603050405020304" pitchFamily="18" charset="0"/>
                <a:cs typeface="Times New Roman" panose="02020603050405020304" pitchFamily="18" charset="0"/>
              </a:rPr>
              <a:t>The beginning of each paragraph is a signal that a new step in the development of the subject has been reached.</a:t>
            </a:r>
          </a:p>
          <a:p>
            <a:r>
              <a:rPr lang="en-US" altLang="zh-CN" sz="2600" b="1" dirty="0">
                <a:latin typeface="Times New Roman" panose="02020603050405020304" pitchFamily="18" charset="0"/>
                <a:cs typeface="Times New Roman" panose="02020603050405020304" pitchFamily="18" charset="0"/>
              </a:rPr>
              <a:t>As a rule, single sentences should not be written or printed as paragraphs. </a:t>
            </a:r>
          </a:p>
          <a:p>
            <a:pPr lvl="1"/>
            <a:r>
              <a:rPr lang="en-US" altLang="zh-CN" sz="2600" dirty="0">
                <a:latin typeface="Times New Roman" panose="02020603050405020304" pitchFamily="18" charset="0"/>
                <a:cs typeface="Times New Roman" panose="02020603050405020304" pitchFamily="18" charset="0"/>
              </a:rPr>
              <a:t>An exception may be made of sentences of transition, indicating the relation between the parts of an exposition or argument.</a:t>
            </a: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1780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13</a:t>
            </a:r>
            <a:endParaRPr lang="zh-CN" altLang="en-US" dirty="0"/>
          </a:p>
        </p:txBody>
      </p:sp>
      <p:sp>
        <p:nvSpPr>
          <p:cNvPr id="3" name="内容占位符 2"/>
          <p:cNvSpPr>
            <a:spLocks noGrp="1"/>
          </p:cNvSpPr>
          <p:nvPr>
            <p:ph idx="1"/>
          </p:nvPr>
        </p:nvSpPr>
        <p:spPr/>
        <p:txBody>
          <a:bodyPr>
            <a:normAutofit/>
          </a:bodyPr>
          <a:lstStyle/>
          <a:p>
            <a:r>
              <a:rPr lang="en-US" altLang="zh-CN" b="1" dirty="0"/>
              <a:t>As a rule, begin each paragraph either with a sentence that suggests the topic or with a sentence that helps the transition.</a:t>
            </a:r>
          </a:p>
          <a:p>
            <a:r>
              <a:rPr lang="en-US" altLang="zh-CN" dirty="0"/>
              <a:t>If a paragraph forms part of a larger composition, its relation to what precedes, or its function as a part of the whole, may need to be expressed. This can sometimes be done by a mere word or phrase  (again, therefore, for the same reason ) in the first sentence. </a:t>
            </a:r>
          </a:p>
          <a:p>
            <a:r>
              <a:rPr lang="en-US" altLang="zh-CN" dirty="0"/>
              <a:t>Sometimes, however, it is expedient to get into the topic slowly, by way of a sentence or two of introduction or transition.</a:t>
            </a:r>
            <a:endParaRPr lang="zh-CN" altLang="en-US" dirty="0"/>
          </a:p>
        </p:txBody>
      </p:sp>
    </p:spTree>
    <p:extLst>
      <p:ext uri="{BB962C8B-B14F-4D97-AF65-F5344CB8AC3E}">
        <p14:creationId xmlns:p14="http://schemas.microsoft.com/office/powerpoint/2010/main" val="2666927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13</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In general, remember that paragraphing calls for a good eye as well as a logical mind. Enormous blocks of print look formidable to readers, who are often reluctant to tackle them.</a:t>
            </a:r>
          </a:p>
          <a:p>
            <a:pPr lvl="1"/>
            <a:r>
              <a:rPr lang="en-US" altLang="zh-CN" dirty="0"/>
              <a:t>Therefore, breaking long paragraphs in two, even if it is not necessary to do so for sense, meaning, or logical development, is often a visual help. </a:t>
            </a:r>
          </a:p>
          <a:p>
            <a:endParaRPr lang="en-US" altLang="zh-CN" dirty="0"/>
          </a:p>
          <a:p>
            <a:r>
              <a:rPr lang="en-US" altLang="zh-CN" dirty="0"/>
              <a:t>But remember, too, that firing off many short paragraphs in quick succession can be distracting. </a:t>
            </a:r>
          </a:p>
          <a:p>
            <a:pPr lvl="1"/>
            <a:r>
              <a:rPr lang="en-US" altLang="zh-CN" dirty="0"/>
              <a:t>Paragraph breaks used only for show read like the writing of commerce or of display advertising. Moderation and a sense of order should be the main considerations in paragraphing.</a:t>
            </a:r>
            <a:endParaRPr lang="zh-CN" altLang="en-US" dirty="0"/>
          </a:p>
        </p:txBody>
      </p:sp>
    </p:spTree>
    <p:extLst>
      <p:ext uri="{BB962C8B-B14F-4D97-AF65-F5344CB8AC3E}">
        <p14:creationId xmlns:p14="http://schemas.microsoft.com/office/powerpoint/2010/main" val="3115953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14: Use the active voice</a:t>
            </a:r>
            <a:endParaRPr lang="zh-CN" altLang="en-US" dirty="0"/>
          </a:p>
        </p:txBody>
      </p:sp>
      <p:sp>
        <p:nvSpPr>
          <p:cNvPr id="3" name="内容占位符 2"/>
          <p:cNvSpPr>
            <a:spLocks noGrp="1"/>
          </p:cNvSpPr>
          <p:nvPr>
            <p:ph idx="1"/>
          </p:nvPr>
        </p:nvSpPr>
        <p:spPr/>
        <p:txBody>
          <a:bodyPr/>
          <a:lstStyle/>
          <a:p>
            <a:r>
              <a:rPr lang="en-US" altLang="zh-CN" dirty="0"/>
              <a:t>The active voice is usually more direct and vigorous than the passive.</a:t>
            </a:r>
          </a:p>
          <a:p>
            <a:pPr lvl="1"/>
            <a:r>
              <a:rPr lang="en-US" altLang="zh-CN" dirty="0"/>
              <a:t>I shall always remember my first visit to Boston.</a:t>
            </a:r>
          </a:p>
          <a:p>
            <a:pPr lvl="1"/>
            <a:r>
              <a:rPr lang="en-US" altLang="zh-CN" dirty="0"/>
              <a:t>My first visit to Boston will always be remembered by me.</a:t>
            </a:r>
          </a:p>
          <a:p>
            <a:pPr lvl="1"/>
            <a:r>
              <a:rPr lang="en-US" altLang="zh-CN" dirty="0"/>
              <a:t>My first visit to Boston will always be remembered.</a:t>
            </a:r>
            <a:endParaRPr lang="zh-CN" altLang="en-US" dirty="0"/>
          </a:p>
        </p:txBody>
      </p:sp>
    </p:spTree>
    <p:extLst>
      <p:ext uri="{BB962C8B-B14F-4D97-AF65-F5344CB8AC3E}">
        <p14:creationId xmlns:p14="http://schemas.microsoft.com/office/powerpoint/2010/main" val="2838084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14</a:t>
            </a:r>
            <a:endParaRPr lang="zh-CN" altLang="en-US" dirty="0"/>
          </a:p>
        </p:txBody>
      </p:sp>
      <p:sp>
        <p:nvSpPr>
          <p:cNvPr id="3" name="内容占位符 2"/>
          <p:cNvSpPr>
            <a:spLocks noGrp="1"/>
          </p:cNvSpPr>
          <p:nvPr>
            <p:ph idx="1"/>
          </p:nvPr>
        </p:nvSpPr>
        <p:spPr>
          <a:xfrm>
            <a:off x="988671" y="1466810"/>
            <a:ext cx="10515600" cy="1195367"/>
          </a:xfrm>
        </p:spPr>
        <p:txBody>
          <a:bodyPr>
            <a:normAutofit lnSpcReduction="10000"/>
          </a:bodyPr>
          <a:lstStyle/>
          <a:p>
            <a:r>
              <a:rPr lang="en-US" altLang="zh-CN" dirty="0"/>
              <a:t>Many a tame sentence of description or exposition can be made lively and emphatic by substituting a transitive in the active voice for some such perfunctory expression as  </a:t>
            </a:r>
            <a:r>
              <a:rPr lang="en-US" altLang="zh-CN" i="1" dirty="0"/>
              <a:t>there is</a:t>
            </a:r>
            <a:r>
              <a:rPr lang="en-US" altLang="zh-CN" dirty="0"/>
              <a:t> or </a:t>
            </a:r>
            <a:r>
              <a:rPr lang="en-US" altLang="zh-CN" i="1" dirty="0"/>
              <a:t>could be heard</a:t>
            </a:r>
            <a:r>
              <a:rPr lang="en-US" altLang="zh-CN" dirty="0"/>
              <a:t>.</a:t>
            </a:r>
            <a:endParaRPr lang="zh-CN" altLang="en-US" dirty="0"/>
          </a:p>
        </p:txBody>
      </p:sp>
      <p:sp>
        <p:nvSpPr>
          <p:cNvPr id="4" name="文本框 3"/>
          <p:cNvSpPr txBox="1"/>
          <p:nvPr/>
        </p:nvSpPr>
        <p:spPr>
          <a:xfrm>
            <a:off x="838200" y="2893666"/>
            <a:ext cx="5261658" cy="255454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There were a great number of dead leaves lying on the ground.</a:t>
            </a:r>
          </a:p>
          <a:p>
            <a:pPr marL="285750" indent="-285750">
              <a:buFont typeface="Arial" panose="020B0604020202020204" pitchFamily="34" charset="0"/>
              <a:buChar char="•"/>
            </a:pPr>
            <a:r>
              <a:rPr lang="en-US" altLang="zh-CN" sz="2000" dirty="0"/>
              <a:t>At dawn the crowing of a rooster could be heard.</a:t>
            </a:r>
          </a:p>
          <a:p>
            <a:pPr marL="285750" indent="-285750">
              <a:buFont typeface="Arial" panose="020B0604020202020204" pitchFamily="34" charset="0"/>
              <a:buChar char="•"/>
            </a:pPr>
            <a:r>
              <a:rPr lang="en-US" altLang="zh-CN" sz="2000" dirty="0"/>
              <a:t>The reason he left college was that his health became impaired.</a:t>
            </a:r>
          </a:p>
          <a:p>
            <a:pPr marL="285750" indent="-285750">
              <a:buFont typeface="Arial" panose="020B0604020202020204" pitchFamily="34" charset="0"/>
              <a:buChar char="•"/>
            </a:pPr>
            <a:r>
              <a:rPr lang="en-US" altLang="zh-CN" sz="2000" dirty="0"/>
              <a:t>It was not long before she was very sorry that she had said what she had.</a:t>
            </a:r>
          </a:p>
        </p:txBody>
      </p:sp>
      <p:sp>
        <p:nvSpPr>
          <p:cNvPr id="5" name="文本框 4"/>
          <p:cNvSpPr txBox="1"/>
          <p:nvPr/>
        </p:nvSpPr>
        <p:spPr>
          <a:xfrm>
            <a:off x="6002438" y="2893666"/>
            <a:ext cx="5261658" cy="224676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Dead leaves covered the ground.</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The cock's crow came with dawn.</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Failing health compelled him to leave college.</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She soon repented her words.</a:t>
            </a:r>
            <a:endParaRPr lang="zh-CN" altLang="en-US" sz="2000" dirty="0"/>
          </a:p>
        </p:txBody>
      </p:sp>
      <p:sp>
        <p:nvSpPr>
          <p:cNvPr id="6" name="矩形 5"/>
          <p:cNvSpPr/>
          <p:nvPr/>
        </p:nvSpPr>
        <p:spPr>
          <a:xfrm>
            <a:off x="988671" y="5655761"/>
            <a:ext cx="10275425" cy="830997"/>
          </a:xfrm>
          <a:prstGeom prst="rect">
            <a:avLst/>
          </a:prstGeom>
        </p:spPr>
        <p:txBody>
          <a:bodyPr wrap="square">
            <a:spAutoFit/>
          </a:bodyPr>
          <a:lstStyle/>
          <a:p>
            <a:r>
              <a:rPr lang="zh-CN" altLang="en-US" sz="2400" i="1" dirty="0"/>
              <a:t>Note, in the examples above, that when a sentence is made stronger, it usually becomes shorter. Thus, brevity is a by-product of vigor.</a:t>
            </a:r>
          </a:p>
        </p:txBody>
      </p:sp>
    </p:spTree>
    <p:extLst>
      <p:ext uri="{BB962C8B-B14F-4D97-AF65-F5344CB8AC3E}">
        <p14:creationId xmlns:p14="http://schemas.microsoft.com/office/powerpoint/2010/main" val="1335775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15: Put statements in positive form</a:t>
            </a:r>
            <a:endParaRPr lang="zh-CN" altLang="en-US" dirty="0"/>
          </a:p>
        </p:txBody>
      </p:sp>
      <p:sp>
        <p:nvSpPr>
          <p:cNvPr id="3" name="内容占位符 2"/>
          <p:cNvSpPr>
            <a:spLocks noGrp="1"/>
          </p:cNvSpPr>
          <p:nvPr>
            <p:ph idx="1"/>
          </p:nvPr>
        </p:nvSpPr>
        <p:spPr>
          <a:xfrm>
            <a:off x="838200" y="1524683"/>
            <a:ext cx="10515600" cy="1311114"/>
          </a:xfrm>
        </p:spPr>
        <p:txBody>
          <a:bodyPr>
            <a:normAutofit fontScale="92500"/>
          </a:bodyPr>
          <a:lstStyle/>
          <a:p>
            <a:r>
              <a:rPr lang="en-US" altLang="zh-CN" dirty="0"/>
              <a:t>Make definite assertions. </a:t>
            </a:r>
          </a:p>
          <a:p>
            <a:pPr lvl="1"/>
            <a:r>
              <a:rPr lang="en-US" altLang="zh-CN" dirty="0"/>
              <a:t>Avoid tame, colorless, hesitating, noncommittal language. </a:t>
            </a:r>
          </a:p>
          <a:p>
            <a:pPr lvl="1"/>
            <a:r>
              <a:rPr lang="en-US" altLang="zh-CN" dirty="0"/>
              <a:t>Use the word  not as a means of denial or in antithesis, never as a means of evasion.</a:t>
            </a:r>
            <a:endParaRPr lang="zh-CN" altLang="en-US" dirty="0"/>
          </a:p>
        </p:txBody>
      </p:sp>
      <p:sp>
        <p:nvSpPr>
          <p:cNvPr id="4" name="文本框 3"/>
          <p:cNvSpPr txBox="1"/>
          <p:nvPr/>
        </p:nvSpPr>
        <p:spPr>
          <a:xfrm>
            <a:off x="910256" y="2696901"/>
            <a:ext cx="4907666"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He was not very often on time.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She did not think that studying Latin was a sensible way to use one's time.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The Taming of the Shrew is rather weak in spots. Shakespeare does not portray Katharine as a very admirable character, nor does Bianca remain long in memory as an important character in Shakespeare's works.</a:t>
            </a:r>
          </a:p>
        </p:txBody>
      </p:sp>
      <p:sp>
        <p:nvSpPr>
          <p:cNvPr id="5" name="文本框 4"/>
          <p:cNvSpPr txBox="1"/>
          <p:nvPr/>
        </p:nvSpPr>
        <p:spPr>
          <a:xfrm>
            <a:off x="6096000" y="2708475"/>
            <a:ext cx="4907666"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He usually came late.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She thought the study of Latin a waste of time.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The women in The Taming of the Shrew are unattractive. Katharine is disagreeable, Bianca insignificant.</a:t>
            </a:r>
            <a:endParaRPr lang="zh-CN" altLang="en-US" dirty="0"/>
          </a:p>
        </p:txBody>
      </p:sp>
      <p:sp>
        <p:nvSpPr>
          <p:cNvPr id="6" name="矩形 5"/>
          <p:cNvSpPr/>
          <p:nvPr/>
        </p:nvSpPr>
        <p:spPr>
          <a:xfrm>
            <a:off x="838200" y="5642899"/>
            <a:ext cx="9959445" cy="1200329"/>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All three examples show the weakness inherent in the word  </a:t>
            </a:r>
            <a:r>
              <a:rPr lang="en-US" altLang="zh-CN" sz="2400" b="1" dirty="0">
                <a:latin typeface="Times New Roman" panose="02020603050405020304" pitchFamily="18" charset="0"/>
                <a:cs typeface="Times New Roman" panose="02020603050405020304" pitchFamily="18" charset="0"/>
              </a:rPr>
              <a:t>not</a:t>
            </a:r>
            <a:r>
              <a:rPr lang="en-US" altLang="zh-CN" sz="2400" dirty="0">
                <a:latin typeface="Times New Roman" panose="02020603050405020304" pitchFamily="18" charset="0"/>
                <a:cs typeface="Times New Roman" panose="02020603050405020304" pitchFamily="18" charset="0"/>
              </a:rPr>
              <a:t> . Consciously or unconsciously, the reader is dissatisfied with being told </a:t>
            </a:r>
            <a:r>
              <a:rPr lang="en-US" altLang="zh-CN" sz="2400" i="1" dirty="0">
                <a:latin typeface="Times New Roman" panose="02020603050405020304" pitchFamily="18" charset="0"/>
                <a:cs typeface="Times New Roman" panose="02020603050405020304" pitchFamily="18" charset="0"/>
              </a:rPr>
              <a:t>only what is not</a:t>
            </a:r>
            <a:r>
              <a:rPr lang="en-US" altLang="zh-CN" sz="2400" dirty="0">
                <a:latin typeface="Times New Roman" panose="02020603050405020304" pitchFamily="18" charset="0"/>
                <a:cs typeface="Times New Roman" panose="02020603050405020304" pitchFamily="18" charset="0"/>
              </a:rPr>
              <a:t>; the reader wishes to be told </a:t>
            </a:r>
            <a:r>
              <a:rPr lang="en-US" altLang="zh-CN" sz="2400" i="1" dirty="0">
                <a:latin typeface="Times New Roman" panose="02020603050405020304" pitchFamily="18" charset="0"/>
                <a:cs typeface="Times New Roman" panose="02020603050405020304" pitchFamily="18" charset="0"/>
              </a:rPr>
              <a:t>what is</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236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15</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s a rule, it is better to express even a negative in positive form.</a:t>
            </a:r>
          </a:p>
        </p:txBody>
      </p:sp>
      <p:sp>
        <p:nvSpPr>
          <p:cNvPr id="4" name="文本框 3"/>
          <p:cNvSpPr txBox="1"/>
          <p:nvPr/>
        </p:nvSpPr>
        <p:spPr>
          <a:xfrm>
            <a:off x="1180618" y="2801073"/>
            <a:ext cx="4606724" cy="1477328"/>
          </a:xfrm>
          <a:prstGeom prst="rect">
            <a:avLst/>
          </a:prstGeom>
          <a:noFill/>
        </p:spPr>
        <p:txBody>
          <a:bodyPr wrap="square" rtlCol="0">
            <a:spAutoFit/>
          </a:bodyPr>
          <a:lstStyle/>
          <a:p>
            <a:r>
              <a:rPr lang="en-US" altLang="zh-CN" dirty="0"/>
              <a:t>not honest</a:t>
            </a:r>
          </a:p>
          <a:p>
            <a:r>
              <a:rPr lang="en-US" altLang="zh-CN" dirty="0"/>
              <a:t>not important </a:t>
            </a:r>
          </a:p>
          <a:p>
            <a:r>
              <a:rPr lang="en-US" altLang="zh-CN" dirty="0"/>
              <a:t>did not remember</a:t>
            </a:r>
          </a:p>
          <a:p>
            <a:r>
              <a:rPr lang="en-US" altLang="zh-CN" dirty="0"/>
              <a:t>did not pay any attention to</a:t>
            </a:r>
          </a:p>
          <a:p>
            <a:r>
              <a:rPr lang="en-US" altLang="zh-CN" dirty="0"/>
              <a:t>did not have much confidence in</a:t>
            </a:r>
            <a:endParaRPr lang="zh-CN" altLang="en-US" dirty="0"/>
          </a:p>
        </p:txBody>
      </p:sp>
      <p:sp>
        <p:nvSpPr>
          <p:cNvPr id="5" name="文本框 4"/>
          <p:cNvSpPr txBox="1"/>
          <p:nvPr/>
        </p:nvSpPr>
        <p:spPr>
          <a:xfrm>
            <a:off x="6096000" y="2801073"/>
            <a:ext cx="4606724" cy="1477328"/>
          </a:xfrm>
          <a:prstGeom prst="rect">
            <a:avLst/>
          </a:prstGeom>
          <a:noFill/>
        </p:spPr>
        <p:txBody>
          <a:bodyPr wrap="square" rtlCol="0">
            <a:spAutoFit/>
          </a:bodyPr>
          <a:lstStyle/>
          <a:p>
            <a:r>
              <a:rPr lang="en-US" altLang="zh-CN" dirty="0"/>
              <a:t>dishonest</a:t>
            </a:r>
          </a:p>
          <a:p>
            <a:r>
              <a:rPr lang="en-US" altLang="zh-CN" dirty="0"/>
              <a:t>trifling</a:t>
            </a:r>
          </a:p>
          <a:p>
            <a:r>
              <a:rPr lang="en-US" altLang="zh-CN" dirty="0"/>
              <a:t>forgot</a:t>
            </a:r>
          </a:p>
          <a:p>
            <a:r>
              <a:rPr lang="en-US" altLang="zh-CN" dirty="0"/>
              <a:t>ignored</a:t>
            </a:r>
          </a:p>
          <a:p>
            <a:r>
              <a:rPr lang="en-US" altLang="zh-CN" dirty="0"/>
              <a:t>distrusted</a:t>
            </a:r>
            <a:endParaRPr lang="zh-CN" altLang="en-US" dirty="0"/>
          </a:p>
        </p:txBody>
      </p:sp>
    </p:spTree>
    <p:extLst>
      <p:ext uri="{BB962C8B-B14F-4D97-AF65-F5344CB8AC3E}">
        <p14:creationId xmlns:p14="http://schemas.microsoft.com/office/powerpoint/2010/main" val="375126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a:t>Rule 3:</a:t>
            </a:r>
            <a:br>
              <a:rPr lang="en-US" altLang="zh-CN" dirty="0"/>
            </a:br>
            <a:r>
              <a:rPr lang="en-US" altLang="zh-CN" dirty="0"/>
              <a:t>Enclose parenthetic expressions between commas</a:t>
            </a:r>
            <a:endParaRPr lang="zh-CN" altLang="en-US" dirty="0"/>
          </a:p>
        </p:txBody>
      </p:sp>
      <p:sp>
        <p:nvSpPr>
          <p:cNvPr id="3" name="内容占位符 2"/>
          <p:cNvSpPr>
            <a:spLocks noGrp="1"/>
          </p:cNvSpPr>
          <p:nvPr>
            <p:ph idx="1"/>
          </p:nvPr>
        </p:nvSpPr>
        <p:spPr/>
        <p:txBody>
          <a:bodyPr>
            <a:normAutofit/>
          </a:bodyPr>
          <a:lstStyle/>
          <a:p>
            <a:r>
              <a:rPr lang="en-US" altLang="zh-CN" dirty="0"/>
              <a:t>A parenthetic expression </a:t>
            </a:r>
            <a:r>
              <a:rPr lang="zh-CN" altLang="en-US" dirty="0"/>
              <a:t>（插入句）</a:t>
            </a:r>
            <a:r>
              <a:rPr lang="en-US" altLang="zh-CN" dirty="0"/>
              <a:t> is a word, phrase, or clause added to a sentence without changing the meaning or grammar of the original sentence. Parenthetical expressions give extra information but are not essential</a:t>
            </a:r>
          </a:p>
          <a:p>
            <a:pPr lvl="1"/>
            <a:r>
              <a:rPr lang="en-US" altLang="zh-CN" i="1" dirty="0"/>
              <a:t>The police</a:t>
            </a:r>
            <a:r>
              <a:rPr lang="en-US" altLang="zh-CN" b="1" i="1" dirty="0"/>
              <a:t>, hoping to save time,</a:t>
            </a:r>
            <a:r>
              <a:rPr lang="en-US" altLang="zh-CN" i="1" dirty="0"/>
              <a:t> took the expressway</a:t>
            </a:r>
            <a:endParaRPr lang="en-US" altLang="zh-CN" dirty="0"/>
          </a:p>
          <a:p>
            <a:pPr lvl="1"/>
            <a:r>
              <a:rPr lang="en-US" altLang="zh-CN" i="1" dirty="0"/>
              <a:t>The best way to see a country</a:t>
            </a:r>
            <a:r>
              <a:rPr lang="en-US" altLang="zh-CN" b="1" i="1" dirty="0"/>
              <a:t>, unless you are</a:t>
            </a:r>
            <a:r>
              <a:rPr lang="en-US" altLang="zh-CN" i="1" dirty="0"/>
              <a:t> </a:t>
            </a:r>
            <a:r>
              <a:rPr lang="en-US" altLang="zh-CN" b="1" i="1" dirty="0"/>
              <a:t>pressed for time, </a:t>
            </a:r>
            <a:r>
              <a:rPr lang="en-US" altLang="zh-CN" i="1" dirty="0"/>
              <a:t>is to travel on foot.</a:t>
            </a:r>
          </a:p>
          <a:p>
            <a:r>
              <a:rPr lang="en-US" altLang="zh-CN" dirty="0"/>
              <a:t>Missing a comma is </a:t>
            </a:r>
            <a:r>
              <a:rPr lang="en-US" dirty="0"/>
              <a:t>indefensible.</a:t>
            </a:r>
            <a:endParaRPr lang="en-US" altLang="zh-CN" dirty="0"/>
          </a:p>
          <a:p>
            <a:pPr lvl="1"/>
            <a:r>
              <a:rPr lang="en-US" altLang="zh-CN" dirty="0"/>
              <a:t>Marjorie’s husband, Colonel Nelson paid us a visit yesterday.</a:t>
            </a:r>
          </a:p>
          <a:p>
            <a:pPr lvl="1"/>
            <a:r>
              <a:rPr lang="en-US" altLang="zh-CN" dirty="0"/>
              <a:t>My brother you will be pleased to hear, is now in perfect health.</a:t>
            </a:r>
            <a:endParaRPr lang="zh-CN" altLang="en-US" dirty="0"/>
          </a:p>
        </p:txBody>
      </p:sp>
    </p:spTree>
    <p:extLst>
      <p:ext uri="{BB962C8B-B14F-4D97-AF65-F5344CB8AC3E}">
        <p14:creationId xmlns:p14="http://schemas.microsoft.com/office/powerpoint/2010/main" val="4121605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15</a:t>
            </a:r>
            <a:endParaRPr lang="zh-CN" altLang="en-US" dirty="0"/>
          </a:p>
        </p:txBody>
      </p:sp>
      <p:sp>
        <p:nvSpPr>
          <p:cNvPr id="3" name="内容占位符 2"/>
          <p:cNvSpPr>
            <a:spLocks noGrp="1"/>
          </p:cNvSpPr>
          <p:nvPr>
            <p:ph idx="1"/>
          </p:nvPr>
        </p:nvSpPr>
        <p:spPr/>
        <p:txBody>
          <a:bodyPr/>
          <a:lstStyle/>
          <a:p>
            <a:r>
              <a:rPr lang="en-US" altLang="zh-CN" dirty="0"/>
              <a:t>Placing negative and positive in opposition makes for a stronger structure.</a:t>
            </a:r>
          </a:p>
          <a:p>
            <a:endParaRPr lang="en-US" altLang="zh-CN" dirty="0"/>
          </a:p>
          <a:p>
            <a:pPr lvl="1"/>
            <a:r>
              <a:rPr lang="en-US" altLang="zh-CN" dirty="0"/>
              <a:t>Not charity, but simple justice.</a:t>
            </a:r>
          </a:p>
          <a:p>
            <a:pPr lvl="1"/>
            <a:r>
              <a:rPr lang="en-US" altLang="zh-CN" dirty="0"/>
              <a:t>Not that I loved Caesar less, but that I loved Rome more.</a:t>
            </a:r>
          </a:p>
          <a:p>
            <a:pPr lvl="1"/>
            <a:r>
              <a:rPr lang="en-US" altLang="zh-CN" dirty="0"/>
              <a:t>Ask not what your country can do for you — ask what you can do for your</a:t>
            </a:r>
          </a:p>
          <a:p>
            <a:pPr lvl="1"/>
            <a:r>
              <a:rPr lang="en-US" altLang="zh-CN" dirty="0"/>
              <a:t>country.</a:t>
            </a:r>
            <a:endParaRPr lang="zh-CN" altLang="en-US" dirty="0"/>
          </a:p>
        </p:txBody>
      </p:sp>
    </p:spTree>
    <p:extLst>
      <p:ext uri="{BB962C8B-B14F-4D97-AF65-F5344CB8AC3E}">
        <p14:creationId xmlns:p14="http://schemas.microsoft.com/office/powerpoint/2010/main" val="19515665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15</a:t>
            </a:r>
            <a:endParaRPr lang="zh-CN" altLang="en-US" dirty="0"/>
          </a:p>
        </p:txBody>
      </p:sp>
      <p:sp>
        <p:nvSpPr>
          <p:cNvPr id="3" name="内容占位符 2"/>
          <p:cNvSpPr>
            <a:spLocks noGrp="1"/>
          </p:cNvSpPr>
          <p:nvPr>
            <p:ph idx="1"/>
          </p:nvPr>
        </p:nvSpPr>
        <p:spPr>
          <a:xfrm>
            <a:off x="838200" y="1825625"/>
            <a:ext cx="10515600" cy="824978"/>
          </a:xfrm>
        </p:spPr>
        <p:txBody>
          <a:bodyPr>
            <a:normAutofit lnSpcReduction="10000"/>
          </a:bodyPr>
          <a:lstStyle/>
          <a:p>
            <a:r>
              <a:rPr lang="en-US" altLang="zh-CN" dirty="0"/>
              <a:t>Statements qualified with unnecessary auxiliaries or conditionals sound irresolute.</a:t>
            </a:r>
            <a:endParaRPr lang="zh-CN" altLang="en-US" dirty="0"/>
          </a:p>
        </p:txBody>
      </p:sp>
      <p:sp>
        <p:nvSpPr>
          <p:cNvPr id="4" name="文本框 3"/>
          <p:cNvSpPr txBox="1"/>
          <p:nvPr/>
        </p:nvSpPr>
        <p:spPr>
          <a:xfrm>
            <a:off x="838200" y="2650603"/>
            <a:ext cx="4995441"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If you would let us know the time of your arrival, we would be happy to arrange your transportation from the airport.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Applicants can make a good impression by being neat and punctual.</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Plath may be ranked among those modem poets who died young.</a:t>
            </a:r>
          </a:p>
        </p:txBody>
      </p:sp>
      <p:sp>
        <p:nvSpPr>
          <p:cNvPr id="5" name="文本框 4"/>
          <p:cNvSpPr txBox="1"/>
          <p:nvPr/>
        </p:nvSpPr>
        <p:spPr>
          <a:xfrm>
            <a:off x="5833641" y="2650603"/>
            <a:ext cx="4995441"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If you will let us know the time of your arrival, we shall be happy to arrange your transportation from the airport.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Applicants will make a good impression if they are neat and punctual.</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Plath was one of those modern poets who died young.</a:t>
            </a:r>
            <a:endParaRPr lang="zh-CN" altLang="en-US" dirty="0"/>
          </a:p>
        </p:txBody>
      </p:sp>
      <p:sp>
        <p:nvSpPr>
          <p:cNvPr id="6" name="矩形 5"/>
          <p:cNvSpPr/>
          <p:nvPr/>
        </p:nvSpPr>
        <p:spPr>
          <a:xfrm>
            <a:off x="1138177" y="5460739"/>
            <a:ext cx="9452658" cy="1200329"/>
          </a:xfrm>
          <a:prstGeom prst="rect">
            <a:avLst/>
          </a:prstGeom>
        </p:spPr>
        <p:txBody>
          <a:bodyPr wrap="square">
            <a:spAutoFit/>
          </a:bodyPr>
          <a:lstStyle/>
          <a:p>
            <a:r>
              <a:rPr lang="zh-CN" altLang="en-US" sz="2400" dirty="0"/>
              <a:t>If your every sentence admits a doubt, your writing will lack authority. Save the auxiliaries </a:t>
            </a:r>
            <a:r>
              <a:rPr lang="zh-CN" altLang="en-US" sz="2400" i="1" dirty="0"/>
              <a:t>would, should, could, may, might , and  can </a:t>
            </a:r>
            <a:r>
              <a:rPr lang="zh-CN" altLang="en-US" sz="2400" dirty="0"/>
              <a:t>for situations involving real uncertainty.</a:t>
            </a:r>
          </a:p>
        </p:txBody>
      </p:sp>
    </p:spTree>
    <p:extLst>
      <p:ext uri="{BB962C8B-B14F-4D97-AF65-F5344CB8AC3E}">
        <p14:creationId xmlns:p14="http://schemas.microsoft.com/office/powerpoint/2010/main" val="3373248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16: </a:t>
            </a:r>
            <a:br>
              <a:rPr lang="en-US" altLang="zh-CN" dirty="0"/>
            </a:br>
            <a:r>
              <a:rPr lang="en-US" altLang="zh-CN" dirty="0"/>
              <a:t>Use definite, specific, concrete language</a:t>
            </a:r>
            <a:endParaRPr lang="zh-CN" altLang="en-US" dirty="0"/>
          </a:p>
        </p:txBody>
      </p:sp>
      <p:sp>
        <p:nvSpPr>
          <p:cNvPr id="3" name="内容占位符 2"/>
          <p:cNvSpPr>
            <a:spLocks noGrp="1"/>
          </p:cNvSpPr>
          <p:nvPr>
            <p:ph idx="1"/>
          </p:nvPr>
        </p:nvSpPr>
        <p:spPr>
          <a:xfrm>
            <a:off x="838200" y="1825625"/>
            <a:ext cx="10515600" cy="998598"/>
          </a:xfrm>
        </p:spPr>
        <p:txBody>
          <a:bodyPr/>
          <a:lstStyle/>
          <a:p>
            <a:r>
              <a:rPr lang="en-US" altLang="zh-CN" dirty="0"/>
              <a:t>Prefer the specific to the general, the definite to the vague, the concrete to the abstract.</a:t>
            </a:r>
            <a:endParaRPr lang="zh-CN" altLang="en-US" dirty="0"/>
          </a:p>
        </p:txBody>
      </p:sp>
      <p:sp>
        <p:nvSpPr>
          <p:cNvPr id="4" name="文本框 3"/>
          <p:cNvSpPr txBox="1"/>
          <p:nvPr/>
        </p:nvSpPr>
        <p:spPr>
          <a:xfrm>
            <a:off x="838200" y="3287210"/>
            <a:ext cx="5041739"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A period of unfavorable weather set in.</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He showed satisfaction as he took possession of his well-earned reward.</a:t>
            </a:r>
          </a:p>
        </p:txBody>
      </p:sp>
      <p:sp>
        <p:nvSpPr>
          <p:cNvPr id="5" name="文本框 4"/>
          <p:cNvSpPr txBox="1"/>
          <p:nvPr/>
        </p:nvSpPr>
        <p:spPr>
          <a:xfrm>
            <a:off x="6096000" y="3287210"/>
            <a:ext cx="5041739" cy="1015663"/>
          </a:xfrm>
          <a:prstGeom prst="rect">
            <a:avLst/>
          </a:prstGeom>
          <a:noFill/>
        </p:spPr>
        <p:txBody>
          <a:bodyPr wrap="square" rtlCol="0">
            <a:spAutoFit/>
          </a:bodyPr>
          <a:lstStyle/>
          <a:p>
            <a:r>
              <a:rPr lang="en-US" altLang="zh-CN" sz="2000" dirty="0"/>
              <a:t>It rained every day for a week.</a:t>
            </a:r>
          </a:p>
          <a:p>
            <a:endParaRPr lang="en-US" altLang="zh-CN" sz="2000" dirty="0"/>
          </a:p>
          <a:p>
            <a:r>
              <a:rPr lang="en-US" altLang="zh-CN" sz="2000" dirty="0"/>
              <a:t>He grinned as he pocketed the coin.</a:t>
            </a:r>
            <a:endParaRPr lang="zh-CN" altLang="en-US" sz="2000" dirty="0"/>
          </a:p>
        </p:txBody>
      </p:sp>
      <p:sp>
        <p:nvSpPr>
          <p:cNvPr id="6" name="矩形 5"/>
          <p:cNvSpPr/>
          <p:nvPr/>
        </p:nvSpPr>
        <p:spPr>
          <a:xfrm>
            <a:off x="872923" y="4935825"/>
            <a:ext cx="10123025" cy="1200329"/>
          </a:xfrm>
          <a:prstGeom prst="rect">
            <a:avLst/>
          </a:prstGeom>
        </p:spPr>
        <p:txBody>
          <a:bodyPr wrap="square">
            <a:spAutoFit/>
          </a:bodyPr>
          <a:lstStyle/>
          <a:p>
            <a:r>
              <a:rPr lang="zh-CN" altLang="en-US" sz="2400" dirty="0"/>
              <a:t>In exposition and in argument, the writer must likewise never lose hold of the concrete; and even when dealing with general principles, the writer must furnish particular instances of their application.</a:t>
            </a:r>
          </a:p>
        </p:txBody>
      </p:sp>
    </p:spTree>
    <p:extLst>
      <p:ext uri="{BB962C8B-B14F-4D97-AF65-F5344CB8AC3E}">
        <p14:creationId xmlns:p14="http://schemas.microsoft.com/office/powerpoint/2010/main" val="3482753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17: Omit needless words</a:t>
            </a:r>
            <a:endParaRPr lang="zh-CN" altLang="en-US" dirty="0"/>
          </a:p>
        </p:txBody>
      </p:sp>
      <p:sp>
        <p:nvSpPr>
          <p:cNvPr id="3" name="内容占位符 2"/>
          <p:cNvSpPr>
            <a:spLocks noGrp="1"/>
          </p:cNvSpPr>
          <p:nvPr>
            <p:ph idx="1"/>
          </p:nvPr>
        </p:nvSpPr>
        <p:spPr>
          <a:xfrm>
            <a:off x="838200" y="1825625"/>
            <a:ext cx="10515600" cy="1681504"/>
          </a:xfrm>
        </p:spPr>
        <p:txBody>
          <a:bodyPr>
            <a:normAutofit/>
          </a:bodyPr>
          <a:lstStyle/>
          <a:p>
            <a:r>
              <a:rPr lang="en-US" altLang="zh-CN" sz="2400" dirty="0">
                <a:latin typeface="Times New Roman" panose="02020603050405020304" pitchFamily="18" charset="0"/>
                <a:cs typeface="Times New Roman" panose="02020603050405020304" pitchFamily="18" charset="0"/>
              </a:rPr>
              <a:t>Vigorous writing is concise. A sentence should contain no unnecessary words, a paragraph no unnecessary sentences. This requires not that the writer make all sentences short, or avoid all detail and treat subjects only in outline, but that every word tell.</a:t>
            </a:r>
            <a:endParaRPr lang="zh-CN" altLang="en-US" sz="24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180618" y="3507129"/>
            <a:ext cx="3634450" cy="2308324"/>
          </a:xfrm>
          <a:prstGeom prst="rect">
            <a:avLst/>
          </a:prstGeom>
          <a:noFill/>
        </p:spPr>
        <p:txBody>
          <a:bodyPr wrap="square" rtlCol="0">
            <a:spAutoFit/>
          </a:bodyPr>
          <a:lstStyle/>
          <a:p>
            <a:pPr marL="342900" indent="-342900">
              <a:buFont typeface="+mj-lt"/>
              <a:buAutoNum type="arabicPeriod"/>
            </a:pPr>
            <a:r>
              <a:rPr lang="en-US" altLang="zh-CN" dirty="0"/>
              <a:t>the question as to whether  </a:t>
            </a:r>
          </a:p>
          <a:p>
            <a:pPr marL="342900" indent="-342900">
              <a:buFont typeface="+mj-lt"/>
              <a:buAutoNum type="arabicPeriod"/>
            </a:pPr>
            <a:r>
              <a:rPr lang="en-US" altLang="zh-CN" dirty="0"/>
              <a:t>there is no doubt but that</a:t>
            </a:r>
          </a:p>
          <a:p>
            <a:pPr marL="342900" indent="-342900">
              <a:buFont typeface="+mj-lt"/>
              <a:buAutoNum type="arabicPeriod"/>
            </a:pPr>
            <a:r>
              <a:rPr lang="en-US" altLang="zh-CN" dirty="0"/>
              <a:t>used for fuel purposes  </a:t>
            </a:r>
          </a:p>
          <a:p>
            <a:pPr marL="342900" indent="-342900">
              <a:buFont typeface="+mj-lt"/>
              <a:buAutoNum type="arabicPeriod"/>
            </a:pPr>
            <a:r>
              <a:rPr lang="en-US" altLang="zh-CN" dirty="0"/>
              <a:t>he is a man who </a:t>
            </a:r>
          </a:p>
          <a:p>
            <a:pPr marL="342900" indent="-342900">
              <a:buFont typeface="+mj-lt"/>
              <a:buAutoNum type="arabicPeriod"/>
            </a:pPr>
            <a:r>
              <a:rPr lang="en-US" altLang="zh-CN" dirty="0"/>
              <a:t>in a hasty manner</a:t>
            </a:r>
          </a:p>
          <a:p>
            <a:pPr marL="342900" indent="-342900">
              <a:buFont typeface="+mj-lt"/>
              <a:buAutoNum type="arabicPeriod"/>
            </a:pPr>
            <a:r>
              <a:rPr lang="en-US" altLang="zh-CN" dirty="0"/>
              <a:t>this is a subject that  </a:t>
            </a:r>
          </a:p>
          <a:p>
            <a:pPr marL="342900" indent="-342900">
              <a:buFont typeface="+mj-lt"/>
              <a:buAutoNum type="arabicPeriod"/>
            </a:pPr>
            <a:r>
              <a:rPr lang="en-US" altLang="zh-CN" dirty="0"/>
              <a:t>Her story is a strange one. </a:t>
            </a:r>
          </a:p>
          <a:p>
            <a:pPr marL="342900" indent="-342900">
              <a:buFont typeface="+mj-lt"/>
              <a:buAutoNum type="arabicPeriod"/>
            </a:pPr>
            <a:r>
              <a:rPr lang="en-US" altLang="zh-CN" dirty="0"/>
              <a:t>the reason why is that</a:t>
            </a:r>
            <a:endParaRPr lang="zh-CN" altLang="en-US" dirty="0"/>
          </a:p>
        </p:txBody>
      </p:sp>
      <p:sp>
        <p:nvSpPr>
          <p:cNvPr id="5" name="文本框 4"/>
          <p:cNvSpPr txBox="1"/>
          <p:nvPr/>
        </p:nvSpPr>
        <p:spPr>
          <a:xfrm>
            <a:off x="6379580" y="3381737"/>
            <a:ext cx="3634450" cy="2308324"/>
          </a:xfrm>
          <a:prstGeom prst="rect">
            <a:avLst/>
          </a:prstGeom>
          <a:noFill/>
        </p:spPr>
        <p:txBody>
          <a:bodyPr wrap="square" rtlCol="0">
            <a:spAutoFit/>
          </a:bodyPr>
          <a:lstStyle/>
          <a:p>
            <a:pPr marL="342900" indent="-342900">
              <a:buFont typeface="+mj-lt"/>
              <a:buAutoNum type="arabicPeriod"/>
            </a:pPr>
            <a:r>
              <a:rPr lang="en-US" altLang="zh-CN" dirty="0"/>
              <a:t>whether (the question whether)</a:t>
            </a:r>
          </a:p>
          <a:p>
            <a:pPr marL="342900" indent="-342900">
              <a:buFont typeface="+mj-lt"/>
              <a:buAutoNum type="arabicPeriod"/>
            </a:pPr>
            <a:r>
              <a:rPr lang="en-US" altLang="zh-CN" dirty="0"/>
              <a:t>no doubt (doubtless)</a:t>
            </a:r>
          </a:p>
          <a:p>
            <a:pPr marL="342900" indent="-342900">
              <a:buFont typeface="+mj-lt"/>
              <a:buAutoNum type="arabicPeriod"/>
            </a:pPr>
            <a:r>
              <a:rPr lang="en-US" altLang="zh-CN" dirty="0"/>
              <a:t>used for fuel</a:t>
            </a:r>
          </a:p>
          <a:p>
            <a:pPr marL="342900" indent="-342900">
              <a:buFont typeface="+mj-lt"/>
              <a:buAutoNum type="arabicPeriod"/>
            </a:pPr>
            <a:r>
              <a:rPr lang="en-US" altLang="zh-CN" dirty="0"/>
              <a:t>he</a:t>
            </a:r>
          </a:p>
          <a:p>
            <a:pPr marL="342900" indent="-342900">
              <a:buFont typeface="+mj-lt"/>
              <a:buAutoNum type="arabicPeriod"/>
            </a:pPr>
            <a:r>
              <a:rPr lang="en-US" altLang="zh-CN" dirty="0"/>
              <a:t>hastily</a:t>
            </a:r>
          </a:p>
          <a:p>
            <a:pPr marL="342900" indent="-342900">
              <a:buFont typeface="+mj-lt"/>
              <a:buAutoNum type="arabicPeriod"/>
            </a:pPr>
            <a:r>
              <a:rPr lang="en-US" altLang="zh-CN" dirty="0"/>
              <a:t>this subject</a:t>
            </a:r>
          </a:p>
          <a:p>
            <a:pPr marL="342900" indent="-342900">
              <a:buFont typeface="+mj-lt"/>
              <a:buAutoNum type="arabicPeriod"/>
            </a:pPr>
            <a:r>
              <a:rPr lang="en-US" altLang="zh-CN" dirty="0"/>
              <a:t>Her story is strange.</a:t>
            </a:r>
          </a:p>
          <a:p>
            <a:pPr marL="342900" indent="-342900">
              <a:buFont typeface="+mj-lt"/>
              <a:buAutoNum type="arabicPeriod"/>
            </a:pPr>
            <a:r>
              <a:rPr lang="en-US" altLang="zh-CN" dirty="0"/>
              <a:t>because</a:t>
            </a:r>
            <a:endParaRPr lang="zh-CN" altLang="en-US" dirty="0"/>
          </a:p>
        </p:txBody>
      </p:sp>
    </p:spTree>
    <p:extLst>
      <p:ext uri="{BB962C8B-B14F-4D97-AF65-F5344CB8AC3E}">
        <p14:creationId xmlns:p14="http://schemas.microsoft.com/office/powerpoint/2010/main" val="146286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17: Omit needless words</a:t>
            </a:r>
            <a:endParaRPr lang="zh-CN" altLang="en-US" dirty="0"/>
          </a:p>
        </p:txBody>
      </p:sp>
      <p:sp>
        <p:nvSpPr>
          <p:cNvPr id="3" name="内容占位符 2"/>
          <p:cNvSpPr>
            <a:spLocks noGrp="1"/>
          </p:cNvSpPr>
          <p:nvPr>
            <p:ph idx="1"/>
          </p:nvPr>
        </p:nvSpPr>
        <p:spPr>
          <a:xfrm>
            <a:off x="838200" y="1523133"/>
            <a:ext cx="10515600" cy="859702"/>
          </a:xfrm>
        </p:spPr>
        <p:txBody>
          <a:bodyPr/>
          <a:lstStyle/>
          <a:p>
            <a:r>
              <a:rPr lang="en-US" altLang="zh-CN" i="1" dirty="0">
                <a:latin typeface="Times New Roman" panose="02020603050405020304" pitchFamily="18" charset="0"/>
                <a:cs typeface="Times New Roman" panose="02020603050405020304" pitchFamily="18" charset="0"/>
              </a:rPr>
              <a:t>The fact that </a:t>
            </a:r>
            <a:r>
              <a:rPr lang="en-US" altLang="zh-CN" dirty="0">
                <a:latin typeface="Times New Roman" panose="02020603050405020304" pitchFamily="18" charset="0"/>
                <a:cs typeface="Times New Roman" panose="02020603050405020304" pitchFamily="18" charset="0"/>
              </a:rPr>
              <a:t>is an especially debilitating expression. It should be revised out of every sentence in which it occurs.</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053296" y="2685327"/>
            <a:ext cx="4444679" cy="1754326"/>
          </a:xfrm>
          <a:prstGeom prst="rect">
            <a:avLst/>
          </a:prstGeom>
          <a:noFill/>
        </p:spPr>
        <p:txBody>
          <a:bodyPr wrap="square" rtlCol="0">
            <a:spAutoFit/>
          </a:bodyPr>
          <a:lstStyle/>
          <a:p>
            <a:pPr marL="342900" indent="-342900">
              <a:buFont typeface="+mj-lt"/>
              <a:buAutoNum type="arabicPeriod"/>
            </a:pPr>
            <a:r>
              <a:rPr lang="en-US" altLang="zh-CN" dirty="0"/>
              <a:t>owing to the fact that  </a:t>
            </a:r>
          </a:p>
          <a:p>
            <a:pPr marL="342900" indent="-342900">
              <a:buFont typeface="+mj-lt"/>
              <a:buAutoNum type="arabicPeriod"/>
            </a:pPr>
            <a:r>
              <a:rPr lang="en-US" altLang="zh-CN" dirty="0"/>
              <a:t>in spite of the fact that  </a:t>
            </a:r>
          </a:p>
          <a:p>
            <a:pPr marL="342900" indent="-342900">
              <a:buFont typeface="+mj-lt"/>
              <a:buAutoNum type="arabicPeriod"/>
            </a:pPr>
            <a:r>
              <a:rPr lang="en-US" altLang="zh-CN" dirty="0"/>
              <a:t>call your attention to the fact that</a:t>
            </a:r>
          </a:p>
          <a:p>
            <a:pPr marL="342900" indent="-342900">
              <a:buFont typeface="+mj-lt"/>
              <a:buAutoNum type="arabicPeriod"/>
            </a:pPr>
            <a:r>
              <a:rPr lang="en-US" altLang="zh-CN" dirty="0"/>
              <a:t>I was unaware of the fact that </a:t>
            </a:r>
          </a:p>
          <a:p>
            <a:pPr marL="342900" indent="-342900">
              <a:buFont typeface="+mj-lt"/>
              <a:buAutoNum type="arabicPeriod"/>
            </a:pPr>
            <a:r>
              <a:rPr lang="en-US" altLang="zh-CN" dirty="0"/>
              <a:t>the fact that he had not succeeded</a:t>
            </a:r>
          </a:p>
          <a:p>
            <a:pPr marL="342900" indent="-342900">
              <a:buFont typeface="+mj-lt"/>
              <a:buAutoNum type="arabicPeriod"/>
            </a:pPr>
            <a:r>
              <a:rPr lang="en-US" altLang="zh-CN" dirty="0"/>
              <a:t>the fact that I had arrived</a:t>
            </a:r>
            <a:endParaRPr lang="zh-CN" altLang="en-US" dirty="0"/>
          </a:p>
        </p:txBody>
      </p:sp>
      <p:sp>
        <p:nvSpPr>
          <p:cNvPr id="5" name="文本框 4"/>
          <p:cNvSpPr txBox="1"/>
          <p:nvPr/>
        </p:nvSpPr>
        <p:spPr>
          <a:xfrm>
            <a:off x="6096000" y="2704593"/>
            <a:ext cx="4444679" cy="1754326"/>
          </a:xfrm>
          <a:prstGeom prst="rect">
            <a:avLst/>
          </a:prstGeom>
          <a:noFill/>
        </p:spPr>
        <p:txBody>
          <a:bodyPr wrap="square" rtlCol="0">
            <a:spAutoFit/>
          </a:bodyPr>
          <a:lstStyle/>
          <a:p>
            <a:pPr marL="342900" indent="-342900">
              <a:buFont typeface="+mj-lt"/>
              <a:buAutoNum type="arabicPeriod"/>
            </a:pPr>
            <a:r>
              <a:rPr lang="en-US" altLang="zh-CN" dirty="0"/>
              <a:t>since (because)</a:t>
            </a:r>
          </a:p>
          <a:p>
            <a:pPr marL="342900" indent="-342900">
              <a:buFont typeface="+mj-lt"/>
              <a:buAutoNum type="arabicPeriod"/>
            </a:pPr>
            <a:r>
              <a:rPr lang="en-US" altLang="zh-CN" dirty="0"/>
              <a:t>though (although)</a:t>
            </a:r>
          </a:p>
          <a:p>
            <a:pPr marL="342900" indent="-342900">
              <a:buFont typeface="+mj-lt"/>
              <a:buAutoNum type="arabicPeriod"/>
            </a:pPr>
            <a:r>
              <a:rPr lang="en-US" altLang="zh-CN" dirty="0"/>
              <a:t>remind you (notify you)</a:t>
            </a:r>
          </a:p>
          <a:p>
            <a:pPr marL="342900" indent="-342900">
              <a:buFont typeface="+mj-lt"/>
              <a:buAutoNum type="arabicPeriod"/>
            </a:pPr>
            <a:r>
              <a:rPr lang="en-US" altLang="zh-CN" dirty="0"/>
              <a:t>I was unaware that (did not know)</a:t>
            </a:r>
          </a:p>
          <a:p>
            <a:pPr marL="342900" indent="-342900">
              <a:buFont typeface="+mj-lt"/>
              <a:buAutoNum type="arabicPeriod"/>
            </a:pPr>
            <a:r>
              <a:rPr lang="en-US" altLang="zh-CN" dirty="0"/>
              <a:t>his failure</a:t>
            </a:r>
          </a:p>
          <a:p>
            <a:pPr marL="342900" indent="-342900">
              <a:buFont typeface="+mj-lt"/>
              <a:buAutoNum type="arabicPeriod"/>
            </a:pPr>
            <a:r>
              <a:rPr lang="en-US" altLang="zh-CN" dirty="0"/>
              <a:t>my arrival</a:t>
            </a:r>
            <a:endParaRPr lang="zh-CN" altLang="en-US" dirty="0"/>
          </a:p>
        </p:txBody>
      </p:sp>
      <p:sp>
        <p:nvSpPr>
          <p:cNvPr id="6" name="矩形 5"/>
          <p:cNvSpPr/>
          <p:nvPr/>
        </p:nvSpPr>
        <p:spPr>
          <a:xfrm>
            <a:off x="995422" y="4610939"/>
            <a:ext cx="9977377"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he </a:t>
            </a:r>
            <a:r>
              <a:rPr lang="zh-CN" altLang="en-US" sz="2400" i="1" dirty="0">
                <a:latin typeface="Times New Roman" panose="02020603050405020304" pitchFamily="18" charset="0"/>
                <a:cs typeface="Times New Roman" panose="02020603050405020304" pitchFamily="18" charset="0"/>
              </a:rPr>
              <a:t>words  case, character, nature</a:t>
            </a:r>
            <a:r>
              <a:rPr lang="en-US" altLang="zh-CN" sz="2400" i="1"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ho is, which was, and the like are often superfluous.</a:t>
            </a:r>
          </a:p>
        </p:txBody>
      </p:sp>
      <p:sp>
        <p:nvSpPr>
          <p:cNvPr id="7" name="文本框 6"/>
          <p:cNvSpPr txBox="1"/>
          <p:nvPr/>
        </p:nvSpPr>
        <p:spPr>
          <a:xfrm>
            <a:off x="1180619" y="5601148"/>
            <a:ext cx="444467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His cousin, who is a member of the same firm</a:t>
            </a:r>
          </a:p>
          <a:p>
            <a:pPr marL="285750" indent="-285750">
              <a:buFont typeface="Arial" panose="020B0604020202020204" pitchFamily="34" charset="0"/>
              <a:buChar char="•"/>
            </a:pPr>
            <a:r>
              <a:rPr lang="en-US" altLang="zh-CN" dirty="0"/>
              <a:t>Trafalgar, which was Nelson's last battle</a:t>
            </a:r>
            <a:endParaRPr lang="zh-CN" altLang="en-US" dirty="0"/>
          </a:p>
        </p:txBody>
      </p:sp>
      <p:sp>
        <p:nvSpPr>
          <p:cNvPr id="8" name="文本框 7"/>
          <p:cNvSpPr txBox="1"/>
          <p:nvPr/>
        </p:nvSpPr>
        <p:spPr>
          <a:xfrm>
            <a:off x="6391154" y="5593956"/>
            <a:ext cx="444467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His cousin, a member of the same firm</a:t>
            </a:r>
          </a:p>
          <a:p>
            <a:pPr marL="285750" indent="-285750">
              <a:buFont typeface="Arial" panose="020B0604020202020204" pitchFamily="34" charset="0"/>
              <a:buChar char="•"/>
            </a:pPr>
            <a:r>
              <a:rPr lang="en-US" altLang="zh-CN" dirty="0"/>
              <a:t>Trafalgar, Nelson's last battle</a:t>
            </a:r>
            <a:endParaRPr lang="zh-CN" altLang="en-US" dirty="0"/>
          </a:p>
        </p:txBody>
      </p:sp>
    </p:spTree>
    <p:extLst>
      <p:ext uri="{BB962C8B-B14F-4D97-AF65-F5344CB8AC3E}">
        <p14:creationId xmlns:p14="http://schemas.microsoft.com/office/powerpoint/2010/main" val="2826612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17: Omit needless words</a:t>
            </a:r>
            <a:endParaRPr lang="zh-CN" altLang="en-US" dirty="0"/>
          </a:p>
        </p:txBody>
      </p:sp>
      <p:sp>
        <p:nvSpPr>
          <p:cNvPr id="3" name="内容占位符 2"/>
          <p:cNvSpPr>
            <a:spLocks noGrp="1"/>
          </p:cNvSpPr>
          <p:nvPr>
            <p:ph idx="1"/>
          </p:nvPr>
        </p:nvSpPr>
        <p:spPr>
          <a:xfrm>
            <a:off x="838200" y="1478385"/>
            <a:ext cx="10515600" cy="2109767"/>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As the active voice is more concise than the passive, and a positive statement more concise than a negative one.</a:t>
            </a:r>
          </a:p>
          <a:p>
            <a:r>
              <a:rPr lang="en-US" altLang="zh-CN" dirty="0">
                <a:latin typeface="Times New Roman" panose="02020603050405020304" pitchFamily="18" charset="0"/>
                <a:cs typeface="Times New Roman" panose="02020603050405020304" pitchFamily="18" charset="0"/>
              </a:rPr>
              <a:t>A common way to fall into wordiness is to present a single complex idea, step by step, in a series of sentences that might to advantage be combined into one.</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030147" y="3750197"/>
            <a:ext cx="4757195" cy="2554545"/>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Macbeth was very ambitious. This led him</a:t>
            </a:r>
          </a:p>
          <a:p>
            <a:r>
              <a:rPr lang="en-US" altLang="zh-CN" sz="2000" dirty="0">
                <a:latin typeface="Times New Roman" panose="02020603050405020304" pitchFamily="18" charset="0"/>
                <a:cs typeface="Times New Roman" panose="02020603050405020304" pitchFamily="18" charset="0"/>
              </a:rPr>
              <a:t>to wish to become king of Scotland. The</a:t>
            </a:r>
          </a:p>
          <a:p>
            <a:r>
              <a:rPr lang="en-US" altLang="zh-CN" sz="2000" dirty="0">
                <a:latin typeface="Times New Roman" panose="02020603050405020304" pitchFamily="18" charset="0"/>
                <a:cs typeface="Times New Roman" panose="02020603050405020304" pitchFamily="18" charset="0"/>
              </a:rPr>
              <a:t>witches told him that this wish of his would</a:t>
            </a:r>
          </a:p>
          <a:p>
            <a:r>
              <a:rPr lang="en-US" altLang="zh-CN" sz="2000" dirty="0">
                <a:latin typeface="Times New Roman" panose="02020603050405020304" pitchFamily="18" charset="0"/>
                <a:cs typeface="Times New Roman" panose="02020603050405020304" pitchFamily="18" charset="0"/>
              </a:rPr>
              <a:t>come true. The king of Scotland at this time</a:t>
            </a:r>
          </a:p>
          <a:p>
            <a:r>
              <a:rPr lang="en-US" altLang="zh-CN" sz="2000" dirty="0">
                <a:latin typeface="Times New Roman" panose="02020603050405020304" pitchFamily="18" charset="0"/>
                <a:cs typeface="Times New Roman" panose="02020603050405020304" pitchFamily="18" charset="0"/>
              </a:rPr>
              <a:t>was Duncan. Encouraged by his wife,</a:t>
            </a:r>
          </a:p>
          <a:p>
            <a:r>
              <a:rPr lang="en-US" altLang="zh-CN" sz="2000" dirty="0">
                <a:latin typeface="Times New Roman" panose="02020603050405020304" pitchFamily="18" charset="0"/>
                <a:cs typeface="Times New Roman" panose="02020603050405020304" pitchFamily="18" charset="0"/>
              </a:rPr>
              <a:t>Macbeth murdered Duncan. He was thus</a:t>
            </a:r>
          </a:p>
          <a:p>
            <a:r>
              <a:rPr lang="en-US" altLang="zh-CN" sz="2000" dirty="0">
                <a:latin typeface="Times New Roman" panose="02020603050405020304" pitchFamily="18" charset="0"/>
                <a:cs typeface="Times New Roman" panose="02020603050405020304" pitchFamily="18" charset="0"/>
              </a:rPr>
              <a:t>enabled to succeed Duncan as king. (51</a:t>
            </a:r>
          </a:p>
          <a:p>
            <a:r>
              <a:rPr lang="en-US" altLang="zh-CN" sz="2000" dirty="0">
                <a:latin typeface="Times New Roman" panose="02020603050405020304" pitchFamily="18" charset="0"/>
                <a:cs typeface="Times New Roman" panose="02020603050405020304" pitchFamily="18" charset="0"/>
              </a:rPr>
              <a:t>words)</a:t>
            </a:r>
            <a:endParaRPr lang="zh-CN" altLang="en-US"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096000" y="3750197"/>
            <a:ext cx="4757195" cy="163121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Encouraged by his wife, Macbeth achieved</a:t>
            </a:r>
          </a:p>
          <a:p>
            <a:r>
              <a:rPr lang="en-US" altLang="zh-CN" sz="2000" dirty="0">
                <a:latin typeface="Times New Roman" panose="02020603050405020304" pitchFamily="18" charset="0"/>
                <a:cs typeface="Times New Roman" panose="02020603050405020304" pitchFamily="18" charset="0"/>
              </a:rPr>
              <a:t>his ambition and realized the prediction of</a:t>
            </a:r>
          </a:p>
          <a:p>
            <a:r>
              <a:rPr lang="en-US" altLang="zh-CN" sz="2000" dirty="0">
                <a:latin typeface="Times New Roman" panose="02020603050405020304" pitchFamily="18" charset="0"/>
                <a:cs typeface="Times New Roman" panose="02020603050405020304" pitchFamily="18" charset="0"/>
              </a:rPr>
              <a:t>the witches by murdering Duncan and</a:t>
            </a:r>
          </a:p>
          <a:p>
            <a:r>
              <a:rPr lang="en-US" altLang="zh-CN" sz="2000" dirty="0">
                <a:latin typeface="Times New Roman" panose="02020603050405020304" pitchFamily="18" charset="0"/>
                <a:cs typeface="Times New Roman" panose="02020603050405020304" pitchFamily="18" charset="0"/>
              </a:rPr>
              <a:t>becoming king of Scotland in his place. (26</a:t>
            </a:r>
          </a:p>
          <a:p>
            <a:r>
              <a:rPr lang="en-US" altLang="zh-CN" sz="2000" dirty="0">
                <a:latin typeface="Times New Roman" panose="02020603050405020304" pitchFamily="18" charset="0"/>
                <a:cs typeface="Times New Roman" panose="02020603050405020304" pitchFamily="18" charset="0"/>
              </a:rPr>
              <a:t>words)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7910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18: </a:t>
            </a:r>
            <a:br>
              <a:rPr lang="en-US" altLang="zh-CN" dirty="0"/>
            </a:br>
            <a:r>
              <a:rPr lang="en-US" altLang="zh-CN" dirty="0"/>
              <a:t>Avoid a succession of loose sentences</a:t>
            </a:r>
            <a:endParaRPr lang="zh-CN" altLang="en-US" dirty="0"/>
          </a:p>
        </p:txBody>
      </p:sp>
      <p:sp>
        <p:nvSpPr>
          <p:cNvPr id="3" name="内容占位符 2"/>
          <p:cNvSpPr>
            <a:spLocks noGrp="1"/>
          </p:cNvSpPr>
          <p:nvPr>
            <p:ph idx="1"/>
          </p:nvPr>
        </p:nvSpPr>
        <p:spPr/>
        <p:txBody>
          <a:bodyPr>
            <a:normAutofit/>
          </a:bodyPr>
          <a:lstStyle/>
          <a:p>
            <a:r>
              <a:rPr lang="en-US" altLang="zh-CN" dirty="0"/>
              <a:t>This rule refers especially to loose sentences of a particular type:</a:t>
            </a:r>
          </a:p>
          <a:p>
            <a:pPr lvl="1"/>
            <a:r>
              <a:rPr lang="en-US" altLang="zh-CN" dirty="0"/>
              <a:t>those consisting of two clauses, the second introduced by a conjunction or relative. </a:t>
            </a:r>
          </a:p>
          <a:p>
            <a:r>
              <a:rPr lang="en-US" altLang="zh-CN" dirty="0"/>
              <a:t>A writer may err by making sentences too compact and periodic. </a:t>
            </a:r>
          </a:p>
          <a:p>
            <a:endParaRPr lang="en-US" altLang="zh-CN" dirty="0"/>
          </a:p>
          <a:p>
            <a:r>
              <a:rPr lang="en-US" altLang="zh-CN" dirty="0"/>
              <a:t>An occasional loose sentence prevents the style from becoming too formal and gives the reader a certain relief. Consequently, loose sentences are common in easy, unstudied writing. </a:t>
            </a:r>
          </a:p>
          <a:p>
            <a:r>
              <a:rPr lang="en-US" altLang="zh-CN" dirty="0"/>
              <a:t>The danger is that there may be too many of them.</a:t>
            </a:r>
            <a:endParaRPr lang="zh-CN" altLang="en-US" dirty="0"/>
          </a:p>
        </p:txBody>
      </p:sp>
    </p:spTree>
    <p:extLst>
      <p:ext uri="{BB962C8B-B14F-4D97-AF65-F5344CB8AC3E}">
        <p14:creationId xmlns:p14="http://schemas.microsoft.com/office/powerpoint/2010/main" val="614340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18</a:t>
            </a:r>
            <a:endParaRPr lang="zh-CN" altLang="en-US" dirty="0"/>
          </a:p>
        </p:txBody>
      </p:sp>
      <p:sp>
        <p:nvSpPr>
          <p:cNvPr id="3" name="内容占位符 2"/>
          <p:cNvSpPr>
            <a:spLocks noGrp="1"/>
          </p:cNvSpPr>
          <p:nvPr>
            <p:ph idx="1"/>
          </p:nvPr>
        </p:nvSpPr>
        <p:spPr/>
        <p:txBody>
          <a:bodyPr/>
          <a:lstStyle/>
          <a:p>
            <a:r>
              <a:rPr lang="en-US" altLang="zh-CN" dirty="0"/>
              <a:t>An unskilled writer will sometimes construct a whole paragraph of sentences of this kind, using as connectives  </a:t>
            </a:r>
            <a:r>
              <a:rPr lang="en-US" altLang="zh-CN" b="1" i="1" dirty="0"/>
              <a:t>and, but </a:t>
            </a:r>
            <a:r>
              <a:rPr lang="en-US" altLang="zh-CN" dirty="0"/>
              <a:t>, and, less frequently,  </a:t>
            </a:r>
            <a:r>
              <a:rPr lang="en-US" altLang="zh-CN" b="1" i="1" dirty="0"/>
              <a:t>who, which, when, where , and  while </a:t>
            </a:r>
            <a:r>
              <a:rPr lang="en-US" altLang="zh-CN" dirty="0"/>
              <a:t>, these last in nonrestrictive senses.</a:t>
            </a:r>
            <a:endParaRPr lang="zh-CN" altLang="en-US" dirty="0"/>
          </a:p>
        </p:txBody>
      </p:sp>
    </p:spTree>
    <p:extLst>
      <p:ext uri="{BB962C8B-B14F-4D97-AF65-F5344CB8AC3E}">
        <p14:creationId xmlns:p14="http://schemas.microsoft.com/office/powerpoint/2010/main" val="3914936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18</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A bad example</a:t>
            </a:r>
          </a:p>
          <a:p>
            <a:pPr lvl="1"/>
            <a:r>
              <a:rPr lang="en-US" altLang="zh-CN" dirty="0">
                <a:latin typeface="Times New Roman" panose="02020603050405020304" pitchFamily="18" charset="0"/>
                <a:cs typeface="Times New Roman" panose="02020603050405020304" pitchFamily="18" charset="0"/>
              </a:rPr>
              <a:t>The third concert of the subscription series was given last evening, and a large audience was in attendance. Mr. Edward Appleton was the soloist, and the Boston Symphony Orchestra furnished the instrumental music. The former showed himself to be an artist of the first rank, while the latter proved itself fully deserving of its high reputation. The interest aroused by the series has been very gratifying to the Committee, and it is planned to give a similar series annually hereafter. The fourth concert will be given on Tuesday, May 10, when an equally attractive program will be presented.</a:t>
            </a:r>
          </a:p>
          <a:p>
            <a:r>
              <a:rPr lang="en-US" altLang="zh-CN" dirty="0">
                <a:latin typeface="Times New Roman" panose="02020603050405020304" pitchFamily="18" charset="0"/>
                <a:cs typeface="Times New Roman" panose="02020603050405020304" pitchFamily="18" charset="0"/>
              </a:rPr>
              <a:t>Apart from its triteness and emptiness, the paragraph above is bad because of the structure of its sentences, with their mechanical symmetry and singsong.</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865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18</a:t>
            </a:r>
            <a:endParaRPr lang="zh-CN" altLang="en-US" dirty="0"/>
          </a:p>
        </p:txBody>
      </p:sp>
      <p:sp>
        <p:nvSpPr>
          <p:cNvPr id="3" name="内容占位符 2"/>
          <p:cNvSpPr>
            <a:spLocks noGrp="1"/>
          </p:cNvSpPr>
          <p:nvPr>
            <p:ph idx="1"/>
          </p:nvPr>
        </p:nvSpPr>
        <p:spPr/>
        <p:txBody>
          <a:bodyPr>
            <a:normAutofit/>
          </a:bodyPr>
          <a:lstStyle/>
          <a:p>
            <a:r>
              <a:rPr lang="en-US" altLang="zh-CN" dirty="0"/>
              <a:t>A good example from the chapter in  "What I Believe" in E. M. Forster's  Two Cheers for Democracy. </a:t>
            </a:r>
          </a:p>
          <a:p>
            <a:pPr lvl="1"/>
            <a:r>
              <a:rPr lang="en-US" altLang="zh-CN" dirty="0">
                <a:latin typeface="Times New Roman" panose="02020603050405020304" pitchFamily="18" charset="0"/>
                <a:cs typeface="Times New Roman" panose="02020603050405020304" pitchFamily="18" charset="0"/>
              </a:rPr>
              <a:t>I believe in aristocracy, though — if that is the right word, and if a democrat may use it. Not an aristocracy of power, based upon rank and influence, but an aristocracy of the sensitive, the considerate and the plucky. Its members are to be found in all nations and classes, and all through the ages, and there is a secret understanding between them when they meet. They represent the true human tradition, the one permanent victory of our queer race over cruelty and chaos. Thousands of them perish in obscurity, a few are great names. They are sensitive for others as well as for themselves, they are considerate without being fussy, their pluck is not swankiness but the power to endure, and they can take a joke.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965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3:</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A name or a title in direct address is parenthetic.</a:t>
            </a:r>
          </a:p>
          <a:p>
            <a:pPr lvl="1"/>
            <a:r>
              <a:rPr lang="en-US" altLang="zh-CN" dirty="0"/>
              <a:t>If, Sir, you refuse, I cannot predict what will happen.</a:t>
            </a:r>
          </a:p>
          <a:p>
            <a:pPr lvl="1"/>
            <a:r>
              <a:rPr lang="en-US" altLang="zh-CN" dirty="0"/>
              <a:t>Well, Susan, this is a fine mess you are in.</a:t>
            </a:r>
          </a:p>
          <a:p>
            <a:endParaRPr lang="en-US" altLang="zh-CN" dirty="0"/>
          </a:p>
          <a:p>
            <a:r>
              <a:rPr lang="en-US" altLang="zh-CN" dirty="0"/>
              <a:t>The abbreviations  etc. ,  </a:t>
            </a:r>
            <a:r>
              <a:rPr lang="en-US" altLang="zh-CN" dirty="0" err="1"/>
              <a:t>i.e</a:t>
            </a:r>
            <a:r>
              <a:rPr lang="en-US" altLang="zh-CN" dirty="0"/>
              <a:t> ., and  </a:t>
            </a:r>
            <a:r>
              <a:rPr lang="en-US" altLang="zh-CN" dirty="0" err="1"/>
              <a:t>e.g</a:t>
            </a:r>
            <a:r>
              <a:rPr lang="en-US" altLang="zh-CN" dirty="0"/>
              <a:t> ., the abbreviations for academic degrees, and titles that follow a name are parenthetic and should be punctuated accordingly.</a:t>
            </a:r>
          </a:p>
          <a:p>
            <a:pPr lvl="1"/>
            <a:r>
              <a:rPr lang="en-US" altLang="zh-CN" dirty="0"/>
              <a:t>Letters, packages, etc., should go here.</a:t>
            </a:r>
          </a:p>
          <a:p>
            <a:pPr lvl="1"/>
            <a:r>
              <a:rPr lang="en-US" altLang="zh-CN" dirty="0"/>
              <a:t>Horace Fulsome, Ph.D., presided.</a:t>
            </a:r>
          </a:p>
          <a:p>
            <a:pPr lvl="1"/>
            <a:r>
              <a:rPr lang="en-US" altLang="zh-CN" dirty="0"/>
              <a:t>Rachel Simonds, Attorney</a:t>
            </a:r>
          </a:p>
          <a:p>
            <a:pPr lvl="1"/>
            <a:r>
              <a:rPr lang="en-US" altLang="zh-CN" dirty="0"/>
              <a:t>The Reverend Harry Lang, S.J.</a:t>
            </a:r>
            <a:endParaRPr lang="zh-CN" altLang="en-US" dirty="0"/>
          </a:p>
        </p:txBody>
      </p:sp>
    </p:spTree>
    <p:extLst>
      <p:ext uri="{BB962C8B-B14F-4D97-AF65-F5344CB8AC3E}">
        <p14:creationId xmlns:p14="http://schemas.microsoft.com/office/powerpoint/2010/main" val="2305681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18</a:t>
            </a:r>
            <a:endParaRPr lang="zh-CN" altLang="en-US" dirty="0"/>
          </a:p>
        </p:txBody>
      </p:sp>
      <p:sp>
        <p:nvSpPr>
          <p:cNvPr id="3" name="内容占位符 2"/>
          <p:cNvSpPr>
            <a:spLocks noGrp="1"/>
          </p:cNvSpPr>
          <p:nvPr>
            <p:ph idx="1"/>
          </p:nvPr>
        </p:nvSpPr>
        <p:spPr/>
        <p:txBody>
          <a:bodyPr/>
          <a:lstStyle/>
          <a:p>
            <a:r>
              <a:rPr lang="en-US" altLang="zh-CN" dirty="0"/>
              <a:t>A writer who has written a series of loose sentences should recast enough of them to remove the monotony, replacing them with simple sentences, sentences of two clauses joined by a semicolon, periodic sentences of two clauses, or sentences (loose or periodic) of three clauses — whichever best represent the real relations of the thought.</a:t>
            </a:r>
            <a:endParaRPr lang="zh-CN" altLang="en-US" dirty="0"/>
          </a:p>
        </p:txBody>
      </p:sp>
    </p:spTree>
    <p:extLst>
      <p:ext uri="{BB962C8B-B14F-4D97-AF65-F5344CB8AC3E}">
        <p14:creationId xmlns:p14="http://schemas.microsoft.com/office/powerpoint/2010/main" val="34760731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19: </a:t>
            </a:r>
            <a:br>
              <a:rPr lang="en-US" altLang="zh-CN" dirty="0"/>
            </a:br>
            <a:r>
              <a:rPr lang="en-US" altLang="zh-CN" dirty="0"/>
              <a:t>Express coordinate ideas in similar form</a:t>
            </a:r>
            <a:endParaRPr lang="zh-CN" altLang="en-US" dirty="0"/>
          </a:p>
        </p:txBody>
      </p:sp>
      <p:sp>
        <p:nvSpPr>
          <p:cNvPr id="3" name="内容占位符 2"/>
          <p:cNvSpPr>
            <a:spLocks noGrp="1"/>
          </p:cNvSpPr>
          <p:nvPr>
            <p:ph idx="1"/>
          </p:nvPr>
        </p:nvSpPr>
        <p:spPr/>
        <p:txBody>
          <a:bodyPr/>
          <a:lstStyle/>
          <a:p>
            <a:r>
              <a:rPr lang="en-US" altLang="zh-CN" dirty="0"/>
              <a:t>This principle, that of parallel construction, requires that expressions similar in content and function be outwardly similar. The likeness of form enables the reader to recognize more readily the likeness of content and function. The familiar Beatitudes exemplify the virtue of parallel construction.</a:t>
            </a:r>
          </a:p>
          <a:p>
            <a:pPr lvl="1"/>
            <a:r>
              <a:rPr lang="en-US" altLang="zh-CN" dirty="0"/>
              <a:t>Blessed are the poor in spirit: for theirs is the kingdom of heaven.</a:t>
            </a:r>
          </a:p>
          <a:p>
            <a:pPr lvl="1"/>
            <a:r>
              <a:rPr lang="en-US" altLang="zh-CN" dirty="0"/>
              <a:t>Blessed are they that mourn: for they shall be comforted.</a:t>
            </a:r>
          </a:p>
          <a:p>
            <a:pPr lvl="1"/>
            <a:r>
              <a:rPr lang="en-US" altLang="zh-CN" dirty="0"/>
              <a:t>Blessed are the meek: for they shall inherit the earth.</a:t>
            </a:r>
          </a:p>
          <a:p>
            <a:pPr lvl="1"/>
            <a:r>
              <a:rPr lang="en-US" altLang="zh-CN" dirty="0"/>
              <a:t>Blessed are they which do hunger and thirst after righteousness: for they shall be filled.</a:t>
            </a:r>
            <a:endParaRPr lang="zh-CN" altLang="en-US" dirty="0"/>
          </a:p>
        </p:txBody>
      </p:sp>
    </p:spTree>
    <p:extLst>
      <p:ext uri="{BB962C8B-B14F-4D97-AF65-F5344CB8AC3E}">
        <p14:creationId xmlns:p14="http://schemas.microsoft.com/office/powerpoint/2010/main" val="2060892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19</a:t>
            </a:r>
            <a:endParaRPr lang="zh-CN" altLang="en-US" dirty="0"/>
          </a:p>
        </p:txBody>
      </p:sp>
      <p:sp>
        <p:nvSpPr>
          <p:cNvPr id="3" name="内容占位符 2"/>
          <p:cNvSpPr>
            <a:spLocks noGrp="1"/>
          </p:cNvSpPr>
          <p:nvPr>
            <p:ph idx="1"/>
          </p:nvPr>
        </p:nvSpPr>
        <p:spPr>
          <a:xfrm>
            <a:off x="838200" y="1825625"/>
            <a:ext cx="10515600" cy="547185"/>
          </a:xfrm>
        </p:spPr>
        <p:txBody>
          <a:bodyPr/>
          <a:lstStyle/>
          <a:p>
            <a:r>
              <a:rPr lang="en-US" altLang="zh-CN" dirty="0"/>
              <a:t>Follow the principle of parallel construction.</a:t>
            </a:r>
            <a:endParaRPr lang="zh-CN" altLang="en-US" dirty="0"/>
          </a:p>
        </p:txBody>
      </p:sp>
      <p:sp>
        <p:nvSpPr>
          <p:cNvPr id="4" name="文本框 3"/>
          <p:cNvSpPr txBox="1"/>
          <p:nvPr/>
        </p:nvSpPr>
        <p:spPr>
          <a:xfrm>
            <a:off x="1574157" y="2847372"/>
            <a:ext cx="3715473" cy="1323439"/>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Formerly, science was taught by the textbook method, while now the laboratory method is employed.</a:t>
            </a:r>
            <a:endParaRPr lang="zh-CN" altLang="en-US"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096000" y="2847372"/>
            <a:ext cx="3715473"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Formerly, science was taught by the textbook method; now it is taught by the laboratory method.</a:t>
            </a:r>
            <a:endParaRPr lang="zh-CN" altLang="en-US" sz="2000" dirty="0">
              <a:latin typeface="Times New Roman" panose="02020603050405020304" pitchFamily="18" charset="0"/>
              <a:cs typeface="Times New Roman" panose="02020603050405020304" pitchFamily="18" charset="0"/>
            </a:endParaRPr>
          </a:p>
        </p:txBody>
      </p:sp>
      <p:sp>
        <p:nvSpPr>
          <p:cNvPr id="6" name="矩形 5"/>
          <p:cNvSpPr/>
          <p:nvPr/>
        </p:nvSpPr>
        <p:spPr>
          <a:xfrm>
            <a:off x="941406" y="4450085"/>
            <a:ext cx="9823049" cy="1569660"/>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The lefthand version gives the impression that the writer is undecided or timid, apparently unable or afraid to choose one form of expression and hold to it. The righthand version shows that the writer has at least made a choice and abided by it.</a:t>
            </a:r>
          </a:p>
        </p:txBody>
      </p:sp>
    </p:spTree>
    <p:extLst>
      <p:ext uri="{BB962C8B-B14F-4D97-AF65-F5344CB8AC3E}">
        <p14:creationId xmlns:p14="http://schemas.microsoft.com/office/powerpoint/2010/main" val="30611818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19</a:t>
            </a:r>
            <a:endParaRPr lang="zh-CN" altLang="en-US" dirty="0"/>
          </a:p>
        </p:txBody>
      </p:sp>
      <p:sp>
        <p:nvSpPr>
          <p:cNvPr id="3" name="内容占位符 2"/>
          <p:cNvSpPr>
            <a:spLocks noGrp="1"/>
          </p:cNvSpPr>
          <p:nvPr>
            <p:ph idx="1"/>
          </p:nvPr>
        </p:nvSpPr>
        <p:spPr>
          <a:xfrm>
            <a:off x="838200" y="1690688"/>
            <a:ext cx="10515600" cy="1230091"/>
          </a:xfrm>
        </p:spPr>
        <p:txBody>
          <a:bodyPr>
            <a:normAutofit lnSpcReduction="10000"/>
          </a:bodyPr>
          <a:lstStyle/>
          <a:p>
            <a:r>
              <a:rPr lang="en-US" altLang="zh-CN" dirty="0"/>
              <a:t>An article or a preposition applying to all the members of a series must either be used only before the first term or else be repeated before each term.</a:t>
            </a:r>
            <a:endParaRPr lang="zh-CN" altLang="en-US" dirty="0"/>
          </a:p>
        </p:txBody>
      </p:sp>
      <p:sp>
        <p:nvSpPr>
          <p:cNvPr id="4" name="文本框 3"/>
          <p:cNvSpPr txBox="1"/>
          <p:nvPr/>
        </p:nvSpPr>
        <p:spPr>
          <a:xfrm>
            <a:off x="1254889" y="3016251"/>
            <a:ext cx="4486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French, the Italians, Spanish, and Portuguese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in spring, summer, or in winter</a:t>
            </a:r>
            <a:endParaRPr lang="zh-CN" altLang="en-US" dirty="0"/>
          </a:p>
        </p:txBody>
      </p:sp>
      <p:sp>
        <p:nvSpPr>
          <p:cNvPr id="5" name="文本框 4"/>
          <p:cNvSpPr txBox="1"/>
          <p:nvPr/>
        </p:nvSpPr>
        <p:spPr>
          <a:xfrm>
            <a:off x="6639045" y="2920779"/>
            <a:ext cx="4486154"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French, the Italians, the Spanish, and the Portuguese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in spring, summer, or winter (in spring, in</a:t>
            </a:r>
          </a:p>
          <a:p>
            <a:pPr marL="285750" indent="-285750">
              <a:buFont typeface="Arial" panose="020B0604020202020204" pitchFamily="34" charset="0"/>
              <a:buChar char="•"/>
            </a:pPr>
            <a:r>
              <a:rPr lang="en-US" altLang="zh-CN" dirty="0"/>
              <a:t>summer, or in winter)</a:t>
            </a:r>
            <a:endParaRPr lang="zh-CN" altLang="en-US" dirty="0"/>
          </a:p>
        </p:txBody>
      </p:sp>
      <p:sp>
        <p:nvSpPr>
          <p:cNvPr id="6" name="矩形 5"/>
          <p:cNvSpPr/>
          <p:nvPr/>
        </p:nvSpPr>
        <p:spPr>
          <a:xfrm>
            <a:off x="1111170" y="4493579"/>
            <a:ext cx="9699583" cy="1200329"/>
          </a:xfrm>
          <a:prstGeom prst="rect">
            <a:avLst/>
          </a:prstGeom>
        </p:spPr>
        <p:txBody>
          <a:bodyPr wrap="square">
            <a:spAutoFit/>
          </a:bodyPr>
          <a:lstStyle/>
          <a:p>
            <a:r>
              <a:rPr lang="zh-CN" altLang="en-US" sz="2400" dirty="0"/>
              <a:t>Some words require a particular preposition in certain idiomatic uses. When such words are joined in a compound construction, all the appropriate prepositions must be included, unless they are the same.</a:t>
            </a:r>
          </a:p>
        </p:txBody>
      </p:sp>
      <p:sp>
        <p:nvSpPr>
          <p:cNvPr id="7" name="文本框 6"/>
          <p:cNvSpPr txBox="1"/>
          <p:nvPr/>
        </p:nvSpPr>
        <p:spPr>
          <a:xfrm>
            <a:off x="1254889" y="5949387"/>
            <a:ext cx="4289384" cy="646331"/>
          </a:xfrm>
          <a:prstGeom prst="rect">
            <a:avLst/>
          </a:prstGeom>
          <a:noFill/>
        </p:spPr>
        <p:txBody>
          <a:bodyPr wrap="square" rtlCol="0">
            <a:spAutoFit/>
          </a:bodyPr>
          <a:lstStyle/>
          <a:p>
            <a:r>
              <a:rPr lang="en-US" altLang="zh-CN" dirty="0"/>
              <a:t>His speech was marked by disagreement</a:t>
            </a:r>
          </a:p>
          <a:p>
            <a:r>
              <a:rPr lang="en-US" altLang="zh-CN" dirty="0"/>
              <a:t>and scorn for his opponent's position.</a:t>
            </a:r>
            <a:endParaRPr lang="zh-CN" altLang="en-US" dirty="0"/>
          </a:p>
        </p:txBody>
      </p:sp>
      <p:sp>
        <p:nvSpPr>
          <p:cNvPr id="8" name="文本框 7"/>
          <p:cNvSpPr txBox="1"/>
          <p:nvPr/>
        </p:nvSpPr>
        <p:spPr>
          <a:xfrm>
            <a:off x="6737430" y="5949386"/>
            <a:ext cx="4289384" cy="646331"/>
          </a:xfrm>
          <a:prstGeom prst="rect">
            <a:avLst/>
          </a:prstGeom>
          <a:noFill/>
        </p:spPr>
        <p:txBody>
          <a:bodyPr wrap="square" rtlCol="0">
            <a:spAutoFit/>
          </a:bodyPr>
          <a:lstStyle/>
          <a:p>
            <a:r>
              <a:rPr lang="en-US" altLang="zh-CN" dirty="0"/>
              <a:t>His speech was marked by disagreement</a:t>
            </a:r>
          </a:p>
          <a:p>
            <a:r>
              <a:rPr lang="en-US" altLang="zh-CN" dirty="0"/>
              <a:t>with and scorn for his opponent's position.</a:t>
            </a:r>
            <a:endParaRPr lang="zh-CN" altLang="en-US" dirty="0"/>
          </a:p>
        </p:txBody>
      </p:sp>
    </p:spTree>
    <p:extLst>
      <p:ext uri="{BB962C8B-B14F-4D97-AF65-F5344CB8AC3E}">
        <p14:creationId xmlns:p14="http://schemas.microsoft.com/office/powerpoint/2010/main" val="29424029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19</a:t>
            </a:r>
            <a:endParaRPr lang="zh-CN" altLang="en-US" dirty="0"/>
          </a:p>
        </p:txBody>
      </p:sp>
      <p:sp>
        <p:nvSpPr>
          <p:cNvPr id="3" name="内容占位符 2"/>
          <p:cNvSpPr>
            <a:spLocks noGrp="1"/>
          </p:cNvSpPr>
          <p:nvPr>
            <p:ph idx="1"/>
          </p:nvPr>
        </p:nvSpPr>
        <p:spPr>
          <a:xfrm>
            <a:off x="838200" y="1466810"/>
            <a:ext cx="10515600" cy="1693079"/>
          </a:xfrm>
        </p:spPr>
        <p:txBody>
          <a:bodyPr/>
          <a:lstStyle/>
          <a:p>
            <a:r>
              <a:rPr lang="en-US" altLang="zh-CN" dirty="0"/>
              <a:t>Correlative expressions ( both, and; not, but; not only, but also; either, or; first, second, third ; and the like) should be followed by the same grammatical construction. Many violations of this rule can be corrected by rearranging the sentence.</a:t>
            </a:r>
            <a:endParaRPr lang="zh-CN" altLang="en-US" dirty="0"/>
          </a:p>
        </p:txBody>
      </p:sp>
      <p:sp>
        <p:nvSpPr>
          <p:cNvPr id="4" name="文本框 3"/>
          <p:cNvSpPr txBox="1"/>
          <p:nvPr/>
        </p:nvSpPr>
        <p:spPr>
          <a:xfrm>
            <a:off x="1069693" y="3164681"/>
            <a:ext cx="4509304" cy="2308324"/>
          </a:xfrm>
          <a:prstGeom prst="rect">
            <a:avLst/>
          </a:prstGeom>
          <a:noFill/>
        </p:spPr>
        <p:txBody>
          <a:bodyPr wrap="square" rtlCol="0">
            <a:spAutoFit/>
          </a:bodyPr>
          <a:lstStyle/>
          <a:p>
            <a:pPr marL="342900" indent="-342900">
              <a:buFont typeface="+mj-lt"/>
              <a:buAutoNum type="arabicPeriod"/>
            </a:pPr>
            <a:r>
              <a:rPr lang="en-US" altLang="zh-CN" dirty="0"/>
              <a:t>It was both a long ceremony and very tedious.</a:t>
            </a:r>
          </a:p>
          <a:p>
            <a:pPr marL="342900" indent="-342900">
              <a:buFont typeface="+mj-lt"/>
              <a:buAutoNum type="arabicPeriod"/>
            </a:pPr>
            <a:r>
              <a:rPr lang="en-US" altLang="zh-CN" dirty="0"/>
              <a:t>A time not for words but action.</a:t>
            </a:r>
          </a:p>
          <a:p>
            <a:pPr marL="342900" indent="-342900">
              <a:buFont typeface="+mj-lt"/>
              <a:buAutoNum type="arabicPeriod"/>
            </a:pPr>
            <a:r>
              <a:rPr lang="en-US" altLang="zh-CN" dirty="0"/>
              <a:t>Either you must grant his request or incur his ill will.</a:t>
            </a:r>
          </a:p>
          <a:p>
            <a:pPr marL="342900" indent="-342900">
              <a:buFont typeface="+mj-lt"/>
              <a:buAutoNum type="arabicPeriod"/>
            </a:pPr>
            <a:r>
              <a:rPr lang="en-US" altLang="zh-CN" dirty="0"/>
              <a:t>My objections are, first, the injustice of the measure; second, that it is unconstitutional.</a:t>
            </a:r>
          </a:p>
        </p:txBody>
      </p:sp>
      <p:sp>
        <p:nvSpPr>
          <p:cNvPr id="5" name="文本框 4"/>
          <p:cNvSpPr txBox="1"/>
          <p:nvPr/>
        </p:nvSpPr>
        <p:spPr>
          <a:xfrm>
            <a:off x="6488575" y="3164681"/>
            <a:ext cx="4509304" cy="2031325"/>
          </a:xfrm>
          <a:prstGeom prst="rect">
            <a:avLst/>
          </a:prstGeom>
          <a:noFill/>
        </p:spPr>
        <p:txBody>
          <a:bodyPr wrap="square" rtlCol="0">
            <a:spAutoFit/>
          </a:bodyPr>
          <a:lstStyle/>
          <a:p>
            <a:pPr marL="342900" indent="-342900">
              <a:buFont typeface="+mj-lt"/>
              <a:buAutoNum type="arabicPeriod"/>
            </a:pPr>
            <a:r>
              <a:rPr lang="en-US" altLang="zh-CN" dirty="0"/>
              <a:t>The ceremony was both long and tedious.</a:t>
            </a:r>
          </a:p>
          <a:p>
            <a:pPr marL="342900" indent="-342900">
              <a:buFont typeface="+mj-lt"/>
              <a:buAutoNum type="arabicPeriod"/>
            </a:pPr>
            <a:r>
              <a:rPr lang="en-US" altLang="zh-CN" dirty="0"/>
              <a:t>A time not for words but for action.</a:t>
            </a:r>
          </a:p>
          <a:p>
            <a:pPr marL="342900" indent="-342900">
              <a:buFont typeface="+mj-lt"/>
              <a:buAutoNum type="arabicPeriod"/>
            </a:pPr>
            <a:r>
              <a:rPr lang="en-US" altLang="zh-CN" dirty="0"/>
              <a:t>You must either grant his request or incur his ill will.</a:t>
            </a:r>
          </a:p>
          <a:p>
            <a:pPr marL="342900" indent="-342900">
              <a:buFont typeface="+mj-lt"/>
              <a:buAutoNum type="arabicPeriod"/>
            </a:pPr>
            <a:r>
              <a:rPr lang="en-US" altLang="zh-CN" dirty="0"/>
              <a:t>My objections are, first, that the measure is unjust; second, that it is unconstitutional.</a:t>
            </a:r>
            <a:endParaRPr lang="zh-CN" altLang="en-US" dirty="0"/>
          </a:p>
        </p:txBody>
      </p:sp>
    </p:spTree>
    <p:extLst>
      <p:ext uri="{BB962C8B-B14F-4D97-AF65-F5344CB8AC3E}">
        <p14:creationId xmlns:p14="http://schemas.microsoft.com/office/powerpoint/2010/main" val="1052107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19</a:t>
            </a:r>
            <a:endParaRPr lang="zh-CN" altLang="en-US" dirty="0"/>
          </a:p>
        </p:txBody>
      </p:sp>
      <p:sp>
        <p:nvSpPr>
          <p:cNvPr id="3" name="内容占位符 2"/>
          <p:cNvSpPr>
            <a:spLocks noGrp="1"/>
          </p:cNvSpPr>
          <p:nvPr>
            <p:ph idx="1"/>
          </p:nvPr>
        </p:nvSpPr>
        <p:spPr/>
        <p:txBody>
          <a:bodyPr>
            <a:normAutofit/>
          </a:bodyPr>
          <a:lstStyle/>
          <a:p>
            <a:r>
              <a:rPr lang="en-US" altLang="zh-CN" dirty="0"/>
              <a:t>It may be asked, what if you need to express a rather large number of similar ideas — say, twenty? Must you write twenty consecutive sentences of the same pattern? On closer examination, you will probably find that the difficulty is imaginary — that these twenty ideas can be classified in groups, and that you need apply the principle only within each group.</a:t>
            </a:r>
          </a:p>
          <a:p>
            <a:r>
              <a:rPr lang="en-US" altLang="zh-CN" dirty="0"/>
              <a:t>Otherwise, it is best to avoid the difficulty by putting statements in the form of a table.</a:t>
            </a:r>
            <a:endParaRPr lang="zh-CN" altLang="en-US" dirty="0"/>
          </a:p>
        </p:txBody>
      </p:sp>
    </p:spTree>
    <p:extLst>
      <p:ext uri="{BB962C8B-B14F-4D97-AF65-F5344CB8AC3E}">
        <p14:creationId xmlns:p14="http://schemas.microsoft.com/office/powerpoint/2010/main" val="1803628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20: </a:t>
            </a:r>
            <a:br>
              <a:rPr lang="en-US" altLang="zh-CN" dirty="0"/>
            </a:br>
            <a:r>
              <a:rPr lang="en-US" altLang="zh-CN" dirty="0"/>
              <a:t>Keep related words together.</a:t>
            </a:r>
            <a:endParaRPr lang="zh-CN" altLang="en-US" dirty="0"/>
          </a:p>
        </p:txBody>
      </p:sp>
      <p:sp>
        <p:nvSpPr>
          <p:cNvPr id="3" name="内容占位符 2"/>
          <p:cNvSpPr>
            <a:spLocks noGrp="1"/>
          </p:cNvSpPr>
          <p:nvPr>
            <p:ph idx="1"/>
          </p:nvPr>
        </p:nvSpPr>
        <p:spPr>
          <a:xfrm>
            <a:off x="838200" y="1825625"/>
            <a:ext cx="10515600" cy="1496309"/>
          </a:xfrm>
        </p:spPr>
        <p:txBody>
          <a:bodyPr>
            <a:normAutofit/>
          </a:bodyPr>
          <a:lstStyle/>
          <a:p>
            <a:r>
              <a:rPr lang="en-US" altLang="zh-CN" sz="2400" dirty="0">
                <a:latin typeface="Times New Roman" panose="02020603050405020304" pitchFamily="18" charset="0"/>
                <a:cs typeface="Times New Roman" panose="02020603050405020304" pitchFamily="18" charset="0"/>
              </a:rPr>
              <a:t>The position of the words in a sentence is the principal means of showing their relationship. Confusion and ambiguity result when words are badly placed. The writer must, therefore, bring together the words and groups of words that are related in thought and keep apart those that are not so related.</a:t>
            </a:r>
            <a:endParaRPr lang="zh-CN" altLang="en-US" sz="24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145894" y="3518704"/>
            <a:ext cx="4386805" cy="2585323"/>
          </a:xfrm>
          <a:prstGeom prst="rect">
            <a:avLst/>
          </a:prstGeom>
          <a:noFill/>
        </p:spPr>
        <p:txBody>
          <a:bodyPr wrap="square" rtlCol="0">
            <a:spAutoFit/>
          </a:bodyPr>
          <a:lstStyle/>
          <a:p>
            <a:pPr marL="342900" indent="-342900">
              <a:buFont typeface="+mj-lt"/>
              <a:buAutoNum type="arabicPeriod"/>
            </a:pPr>
            <a:r>
              <a:rPr lang="en-US" altLang="zh-CN" dirty="0"/>
              <a:t>He noticed a large stain in the rug that was right in the center.</a:t>
            </a:r>
          </a:p>
          <a:p>
            <a:pPr marL="342900" indent="-342900">
              <a:buFont typeface="+mj-lt"/>
              <a:buAutoNum type="arabicPeriod"/>
            </a:pPr>
            <a:r>
              <a:rPr lang="en-US" altLang="zh-CN" dirty="0"/>
              <a:t>You can call your mother in London and tell her all about George's taking you out to dinner for just two dollars.</a:t>
            </a:r>
          </a:p>
          <a:p>
            <a:pPr marL="342900" indent="-342900">
              <a:buFont typeface="+mj-lt"/>
              <a:buAutoNum type="arabicPeriod"/>
            </a:pPr>
            <a:r>
              <a:rPr lang="en-US" altLang="zh-CN" dirty="0"/>
              <a:t>New York's first commercial human-sperm bank opened Friday with semen samples from eighteen men frozen in a stainless steel tank.</a:t>
            </a:r>
          </a:p>
        </p:txBody>
      </p:sp>
      <p:sp>
        <p:nvSpPr>
          <p:cNvPr id="5" name="文本框 4"/>
          <p:cNvSpPr txBox="1"/>
          <p:nvPr/>
        </p:nvSpPr>
        <p:spPr>
          <a:xfrm>
            <a:off x="5986041" y="3601655"/>
            <a:ext cx="4386805" cy="2862322"/>
          </a:xfrm>
          <a:prstGeom prst="rect">
            <a:avLst/>
          </a:prstGeom>
          <a:noFill/>
        </p:spPr>
        <p:txBody>
          <a:bodyPr wrap="square" rtlCol="0">
            <a:spAutoFit/>
          </a:bodyPr>
          <a:lstStyle/>
          <a:p>
            <a:pPr marL="342900" indent="-342900">
              <a:buFont typeface="+mj-lt"/>
              <a:buAutoNum type="arabicPeriod"/>
            </a:pPr>
            <a:r>
              <a:rPr lang="en-US" altLang="zh-CN" dirty="0"/>
              <a:t>He noticed a large stain right in the center of the rug.</a:t>
            </a:r>
          </a:p>
          <a:p>
            <a:pPr marL="342900" indent="-342900">
              <a:buFont typeface="+mj-lt"/>
              <a:buAutoNum type="arabicPeriod"/>
            </a:pPr>
            <a:r>
              <a:rPr lang="en-US" altLang="zh-CN" dirty="0"/>
              <a:t>For just two dollars you can call your mother in London and tell her all about George's taking you out to dinner.</a:t>
            </a:r>
          </a:p>
          <a:p>
            <a:pPr marL="342900" indent="-342900">
              <a:buFont typeface="+mj-lt"/>
              <a:buAutoNum type="arabicPeriod"/>
            </a:pPr>
            <a:r>
              <a:rPr lang="en-US" altLang="zh-CN" dirty="0"/>
              <a:t>New York's first commercial human- sperm bank opened Friday when semen samples were taken from eighteen men. The samples were then frozen and stored in a stainless steel tank.</a:t>
            </a:r>
            <a:endParaRPr lang="zh-CN" altLang="en-US" dirty="0"/>
          </a:p>
        </p:txBody>
      </p:sp>
    </p:spTree>
    <p:extLst>
      <p:ext uri="{BB962C8B-B14F-4D97-AF65-F5344CB8AC3E}">
        <p14:creationId xmlns:p14="http://schemas.microsoft.com/office/powerpoint/2010/main" val="10778999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20</a:t>
            </a:r>
            <a:endParaRPr lang="zh-CN" altLang="en-US" dirty="0"/>
          </a:p>
        </p:txBody>
      </p:sp>
      <p:sp>
        <p:nvSpPr>
          <p:cNvPr id="3" name="内容占位符 2"/>
          <p:cNvSpPr>
            <a:spLocks noGrp="1"/>
          </p:cNvSpPr>
          <p:nvPr>
            <p:ph idx="1"/>
          </p:nvPr>
        </p:nvSpPr>
        <p:spPr>
          <a:xfrm>
            <a:off x="838200" y="1825625"/>
            <a:ext cx="10515600" cy="1345838"/>
          </a:xfrm>
        </p:spPr>
        <p:txBody>
          <a:bodyPr/>
          <a:lstStyle/>
          <a:p>
            <a:r>
              <a:rPr lang="en-US" altLang="zh-CN" dirty="0"/>
              <a:t>The subject of a sentence and the principal verb should not, as a rule, be separated by a phrase or clause that can be transferred to the beginning.</a:t>
            </a:r>
            <a:endParaRPr lang="zh-CN" altLang="en-US" dirty="0"/>
          </a:p>
        </p:txBody>
      </p:sp>
      <p:sp>
        <p:nvSpPr>
          <p:cNvPr id="4" name="文本框 3"/>
          <p:cNvSpPr txBox="1"/>
          <p:nvPr/>
        </p:nvSpPr>
        <p:spPr>
          <a:xfrm>
            <a:off x="1203767" y="3306400"/>
            <a:ext cx="4027990" cy="1754326"/>
          </a:xfrm>
          <a:prstGeom prst="rect">
            <a:avLst/>
          </a:prstGeom>
          <a:noFill/>
        </p:spPr>
        <p:txBody>
          <a:bodyPr wrap="square" rtlCol="0">
            <a:spAutoFit/>
          </a:bodyPr>
          <a:lstStyle/>
          <a:p>
            <a:pPr marL="342900" indent="-342900">
              <a:buFont typeface="+mj-lt"/>
              <a:buAutoNum type="arabicPeriod"/>
            </a:pPr>
            <a:r>
              <a:rPr lang="en-US" altLang="zh-CN" dirty="0"/>
              <a:t>Toni Morrison, in Beloved, writes about characters who have escaped from slavery but are haunted by its heritage.</a:t>
            </a:r>
          </a:p>
          <a:p>
            <a:pPr marL="342900" indent="-342900">
              <a:buFont typeface="+mj-lt"/>
              <a:buAutoNum type="arabicPeriod"/>
            </a:pPr>
            <a:r>
              <a:rPr lang="en-US" altLang="zh-CN" dirty="0"/>
              <a:t>A dog, if you fail to discipline him, becomes a household pest.</a:t>
            </a:r>
          </a:p>
        </p:txBody>
      </p:sp>
      <p:sp>
        <p:nvSpPr>
          <p:cNvPr id="5" name="文本框 4"/>
          <p:cNvSpPr txBox="1"/>
          <p:nvPr/>
        </p:nvSpPr>
        <p:spPr>
          <a:xfrm>
            <a:off x="6553200" y="3171463"/>
            <a:ext cx="4027990" cy="1754326"/>
          </a:xfrm>
          <a:prstGeom prst="rect">
            <a:avLst/>
          </a:prstGeom>
          <a:noFill/>
        </p:spPr>
        <p:txBody>
          <a:bodyPr wrap="square" rtlCol="0">
            <a:spAutoFit/>
          </a:bodyPr>
          <a:lstStyle/>
          <a:p>
            <a:pPr marL="342900" indent="-342900">
              <a:buFont typeface="+mj-lt"/>
              <a:buAutoNum type="arabicPeriod"/>
            </a:pPr>
            <a:r>
              <a:rPr lang="en-US" altLang="zh-CN" dirty="0"/>
              <a:t>In Beloved, Toni Morrison writes about characters who have escaped from slavery but are haunted by its heritage.</a:t>
            </a:r>
          </a:p>
          <a:p>
            <a:pPr marL="342900" indent="-342900">
              <a:buFont typeface="+mj-lt"/>
              <a:buAutoNum type="arabicPeriod"/>
            </a:pPr>
            <a:r>
              <a:rPr lang="en-US" altLang="zh-CN" dirty="0"/>
              <a:t>Unless disciplined, a dog becomes a household pest.</a:t>
            </a:r>
            <a:endParaRPr lang="zh-CN" altLang="en-US" dirty="0"/>
          </a:p>
        </p:txBody>
      </p:sp>
    </p:spTree>
    <p:extLst>
      <p:ext uri="{BB962C8B-B14F-4D97-AF65-F5344CB8AC3E}">
        <p14:creationId xmlns:p14="http://schemas.microsoft.com/office/powerpoint/2010/main" val="1327999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20</a:t>
            </a:r>
            <a:endParaRPr lang="zh-CN" altLang="en-US" dirty="0"/>
          </a:p>
        </p:txBody>
      </p:sp>
      <p:sp>
        <p:nvSpPr>
          <p:cNvPr id="3" name="内容占位符 2"/>
          <p:cNvSpPr>
            <a:spLocks noGrp="1"/>
          </p:cNvSpPr>
          <p:nvPr>
            <p:ph idx="1"/>
          </p:nvPr>
        </p:nvSpPr>
        <p:spPr>
          <a:xfrm>
            <a:off x="838200" y="1825625"/>
            <a:ext cx="10515600" cy="859702"/>
          </a:xfrm>
        </p:spPr>
        <p:txBody>
          <a:bodyPr/>
          <a:lstStyle/>
          <a:p>
            <a:r>
              <a:rPr lang="en-US" altLang="zh-CN" dirty="0"/>
              <a:t>The relative pronoun should come, in most instances, immediately after its antecedent.</a:t>
            </a:r>
            <a:endParaRPr lang="zh-CN" altLang="en-US" dirty="0"/>
          </a:p>
        </p:txBody>
      </p:sp>
      <p:sp>
        <p:nvSpPr>
          <p:cNvPr id="4" name="文本框 3"/>
          <p:cNvSpPr txBox="1"/>
          <p:nvPr/>
        </p:nvSpPr>
        <p:spPr>
          <a:xfrm>
            <a:off x="1183994" y="2820264"/>
            <a:ext cx="4815068" cy="2308324"/>
          </a:xfrm>
          <a:prstGeom prst="rect">
            <a:avLst/>
          </a:prstGeom>
          <a:noFill/>
        </p:spPr>
        <p:txBody>
          <a:bodyPr wrap="square" rtlCol="0">
            <a:spAutoFit/>
          </a:bodyPr>
          <a:lstStyle/>
          <a:p>
            <a:pPr marL="342900" indent="-342900">
              <a:buFont typeface="+mj-lt"/>
              <a:buAutoNum type="arabicPeriod"/>
            </a:pPr>
            <a:r>
              <a:rPr lang="en-US" altLang="zh-CN" dirty="0"/>
              <a:t>There was a stir in the audience that suggested disapproval.</a:t>
            </a:r>
          </a:p>
          <a:p>
            <a:pPr marL="342900" indent="-342900">
              <a:buFont typeface="+mj-lt"/>
              <a:buAutoNum type="arabicPeriod"/>
            </a:pPr>
            <a:r>
              <a:rPr lang="en-US" altLang="zh-CN" dirty="0"/>
              <a:t>He wrote three articles about his adventures in Spain, which were published in Harper's Magazine.</a:t>
            </a:r>
          </a:p>
          <a:p>
            <a:pPr marL="342900" indent="-342900">
              <a:buFont typeface="+mj-lt"/>
              <a:buAutoNum type="arabicPeriod"/>
            </a:pPr>
            <a:r>
              <a:rPr lang="en-US" altLang="zh-CN" dirty="0"/>
              <a:t>This is a portrait of Benjamin Harrison, who became President in 1889. He was the grandson of William Henry Harrison.</a:t>
            </a:r>
          </a:p>
        </p:txBody>
      </p:sp>
      <p:sp>
        <p:nvSpPr>
          <p:cNvPr id="5" name="文本框 4"/>
          <p:cNvSpPr txBox="1"/>
          <p:nvPr/>
        </p:nvSpPr>
        <p:spPr>
          <a:xfrm>
            <a:off x="6310132" y="2820264"/>
            <a:ext cx="4815068" cy="2031325"/>
          </a:xfrm>
          <a:prstGeom prst="rect">
            <a:avLst/>
          </a:prstGeom>
          <a:noFill/>
        </p:spPr>
        <p:txBody>
          <a:bodyPr wrap="square" rtlCol="0">
            <a:spAutoFit/>
          </a:bodyPr>
          <a:lstStyle/>
          <a:p>
            <a:pPr marL="342900" indent="-342900">
              <a:buFont typeface="+mj-lt"/>
              <a:buAutoNum type="arabicPeriod"/>
            </a:pPr>
            <a:r>
              <a:rPr lang="en-US" altLang="zh-CN" dirty="0"/>
              <a:t>A stir that suggested disapproval swept the audience.</a:t>
            </a:r>
          </a:p>
          <a:p>
            <a:pPr marL="342900" indent="-342900">
              <a:buFont typeface="+mj-lt"/>
              <a:buAutoNum type="arabicPeriod"/>
            </a:pPr>
            <a:r>
              <a:rPr lang="en-US" altLang="zh-CN" dirty="0"/>
              <a:t>He published three articles in Harper's Magazine about his adventures in Spain.</a:t>
            </a:r>
          </a:p>
          <a:p>
            <a:pPr marL="342900" indent="-342900">
              <a:buFont typeface="+mj-lt"/>
              <a:buAutoNum type="arabicPeriod"/>
            </a:pPr>
            <a:r>
              <a:rPr lang="en-US" altLang="zh-CN" dirty="0"/>
              <a:t>This is a portrait of Benjamin Harrison, grandson of William Henry Harrison, who became President in 1889.</a:t>
            </a:r>
            <a:endParaRPr lang="zh-CN" altLang="en-US" dirty="0"/>
          </a:p>
        </p:txBody>
      </p:sp>
    </p:spTree>
    <p:extLst>
      <p:ext uri="{BB962C8B-B14F-4D97-AF65-F5344CB8AC3E}">
        <p14:creationId xmlns:p14="http://schemas.microsoft.com/office/powerpoint/2010/main" val="1665596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20</a:t>
            </a:r>
            <a:endParaRPr lang="zh-CN" altLang="en-US" dirty="0"/>
          </a:p>
        </p:txBody>
      </p:sp>
      <p:sp>
        <p:nvSpPr>
          <p:cNvPr id="3" name="内容占位符 2"/>
          <p:cNvSpPr>
            <a:spLocks noGrp="1"/>
          </p:cNvSpPr>
          <p:nvPr>
            <p:ph idx="1"/>
          </p:nvPr>
        </p:nvSpPr>
        <p:spPr/>
        <p:txBody>
          <a:bodyPr>
            <a:normAutofit/>
          </a:bodyPr>
          <a:lstStyle/>
          <a:p>
            <a:r>
              <a:rPr lang="en-US" altLang="zh-CN" dirty="0"/>
              <a:t>If the antecedent consists of a group of words, the relative comes at the end of the group, unless this would cause ambiguity.</a:t>
            </a:r>
          </a:p>
          <a:p>
            <a:pPr lvl="1"/>
            <a:r>
              <a:rPr lang="en-US" altLang="zh-CN" dirty="0"/>
              <a:t>The Superintendent of the Chicago Division, who</a:t>
            </a:r>
          </a:p>
          <a:p>
            <a:r>
              <a:rPr lang="en-US" altLang="zh-CN" dirty="0"/>
              <a:t>No ambiguity results from the above. But</a:t>
            </a:r>
          </a:p>
          <a:p>
            <a:pPr lvl="1"/>
            <a:r>
              <a:rPr lang="en-US" altLang="zh-CN" dirty="0"/>
              <a:t>A proposal to amend the Sherman Act, which has been variously judged</a:t>
            </a:r>
          </a:p>
          <a:p>
            <a:r>
              <a:rPr lang="en-US" altLang="zh-CN" dirty="0"/>
              <a:t>leaves the reader wondering whether it is the proposal or the Act that has been variously judged. The relative clause must be moved forward, to read, </a:t>
            </a:r>
          </a:p>
          <a:p>
            <a:pPr lvl="1"/>
            <a:r>
              <a:rPr lang="en-US" altLang="zh-CN" dirty="0"/>
              <a:t>A proposal, which has been variously judged, to amend the Sherman Act.</a:t>
            </a:r>
            <a:endParaRPr lang="zh-CN" altLang="en-US" dirty="0"/>
          </a:p>
        </p:txBody>
      </p:sp>
    </p:spTree>
    <p:extLst>
      <p:ext uri="{BB962C8B-B14F-4D97-AF65-F5344CB8AC3E}">
        <p14:creationId xmlns:p14="http://schemas.microsoft.com/office/powerpoint/2010/main" val="3789897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3:</a:t>
            </a:r>
            <a:endParaRPr lang="zh-CN" altLang="en-US" dirty="0"/>
          </a:p>
        </p:txBody>
      </p:sp>
      <p:sp>
        <p:nvSpPr>
          <p:cNvPr id="3" name="内容占位符 2"/>
          <p:cNvSpPr>
            <a:spLocks noGrp="1"/>
          </p:cNvSpPr>
          <p:nvPr>
            <p:ph idx="1"/>
          </p:nvPr>
        </p:nvSpPr>
        <p:spPr/>
        <p:txBody>
          <a:bodyPr/>
          <a:lstStyle/>
          <a:p>
            <a:r>
              <a:rPr lang="en-US" altLang="zh-CN" dirty="0"/>
              <a:t>No comma, however, should separate a noun from a restrictive term of identification.</a:t>
            </a:r>
          </a:p>
          <a:p>
            <a:pPr lvl="1"/>
            <a:r>
              <a:rPr lang="en-US" altLang="zh-CN" dirty="0"/>
              <a:t>Billy the Kid</a:t>
            </a:r>
          </a:p>
          <a:p>
            <a:pPr lvl="1"/>
            <a:r>
              <a:rPr lang="en-US" altLang="zh-CN" dirty="0"/>
              <a:t>The novelist Jane Austen</a:t>
            </a:r>
          </a:p>
          <a:p>
            <a:pPr lvl="1"/>
            <a:r>
              <a:rPr lang="en-US" altLang="zh-CN" dirty="0"/>
              <a:t>William the Conqueror</a:t>
            </a:r>
          </a:p>
          <a:p>
            <a:pPr lvl="1"/>
            <a:r>
              <a:rPr lang="en-US" altLang="zh-CN" dirty="0"/>
              <a:t>The poet Sappho</a:t>
            </a:r>
          </a:p>
          <a:p>
            <a:r>
              <a:rPr lang="en-US" altLang="zh-CN" dirty="0"/>
              <a:t>Although  Junior , with its abbreviation  Jr ., has commonly been regarded as parenthetic, logic suggests that it is, in fact, </a:t>
            </a:r>
            <a:r>
              <a:rPr lang="en-US" altLang="zh-CN" b="1" i="1" dirty="0"/>
              <a:t>restrictive</a:t>
            </a:r>
            <a:r>
              <a:rPr lang="en-US" altLang="zh-CN" dirty="0"/>
              <a:t> and therefore not in need of a comma.</a:t>
            </a:r>
          </a:p>
          <a:p>
            <a:pPr lvl="1"/>
            <a:r>
              <a:rPr lang="en-US" altLang="zh-CN" dirty="0"/>
              <a:t>James Wright Jr.</a:t>
            </a:r>
            <a:endParaRPr lang="zh-CN" altLang="en-US" dirty="0"/>
          </a:p>
        </p:txBody>
      </p:sp>
    </p:spTree>
    <p:extLst>
      <p:ext uri="{BB962C8B-B14F-4D97-AF65-F5344CB8AC3E}">
        <p14:creationId xmlns:p14="http://schemas.microsoft.com/office/powerpoint/2010/main" val="2198188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20</a:t>
            </a:r>
            <a:endParaRPr lang="zh-CN" altLang="en-US" dirty="0"/>
          </a:p>
        </p:txBody>
      </p:sp>
      <p:sp>
        <p:nvSpPr>
          <p:cNvPr id="3" name="内容占位符 2"/>
          <p:cNvSpPr>
            <a:spLocks noGrp="1"/>
          </p:cNvSpPr>
          <p:nvPr>
            <p:ph idx="1"/>
          </p:nvPr>
        </p:nvSpPr>
        <p:spPr>
          <a:xfrm>
            <a:off x="838200" y="1825625"/>
            <a:ext cx="10515600" cy="1276390"/>
          </a:xfrm>
        </p:spPr>
        <p:txBody>
          <a:bodyPr/>
          <a:lstStyle/>
          <a:p>
            <a:r>
              <a:rPr lang="en-US" altLang="zh-CN" dirty="0">
                <a:latin typeface="Times New Roman" panose="02020603050405020304" pitchFamily="18" charset="0"/>
                <a:cs typeface="Times New Roman" panose="02020603050405020304" pitchFamily="18" charset="0"/>
              </a:rPr>
              <a:t>Modifiers should come, if possible, next to the words they modify. If several expressions modify the same word, they should be arranged so that no wrong relation is suggested.</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838200" y="3368233"/>
            <a:ext cx="4925992" cy="2585323"/>
          </a:xfrm>
          <a:prstGeom prst="rect">
            <a:avLst/>
          </a:prstGeom>
          <a:noFill/>
        </p:spPr>
        <p:txBody>
          <a:bodyPr wrap="square" rtlCol="0">
            <a:spAutoFit/>
          </a:bodyPr>
          <a:lstStyle/>
          <a:p>
            <a:pPr marL="342900" indent="-342900">
              <a:buFont typeface="+mj-lt"/>
              <a:buAutoNum type="arabicPeriod"/>
            </a:pPr>
            <a:r>
              <a:rPr lang="en-US" altLang="zh-CN" dirty="0"/>
              <a:t>All the members were not present.</a:t>
            </a:r>
          </a:p>
          <a:p>
            <a:pPr marL="342900" indent="-342900">
              <a:buFont typeface="+mj-lt"/>
              <a:buAutoNum type="arabicPeriod"/>
            </a:pPr>
            <a:r>
              <a:rPr lang="en-US" altLang="zh-CN" dirty="0"/>
              <a:t>She only found two mistakes.  </a:t>
            </a:r>
          </a:p>
          <a:p>
            <a:pPr marL="342900" indent="-342900">
              <a:buFont typeface="+mj-lt"/>
              <a:buAutoNum type="arabicPeriod"/>
            </a:pPr>
            <a:r>
              <a:rPr lang="en-US" altLang="zh-CN" dirty="0"/>
              <a:t>The director said he hoped all members would give generously to the Fund at a meeting of the committee yesterday.</a:t>
            </a:r>
          </a:p>
          <a:p>
            <a:pPr marL="342900" indent="-342900">
              <a:buFont typeface="+mj-lt"/>
              <a:buAutoNum type="arabicPeriod"/>
            </a:pPr>
            <a:r>
              <a:rPr lang="en-US" altLang="zh-CN" dirty="0"/>
              <a:t>Major R. E. Joyce will give a lecture on Tuesday evening in Bailey Hall, to which the public is invited on "My Experiences in Mesopotamia" at 8:00 P.M.</a:t>
            </a:r>
          </a:p>
        </p:txBody>
      </p:sp>
      <p:sp>
        <p:nvSpPr>
          <p:cNvPr id="5" name="文本框 4"/>
          <p:cNvSpPr txBox="1"/>
          <p:nvPr/>
        </p:nvSpPr>
        <p:spPr>
          <a:xfrm>
            <a:off x="6427808" y="3368232"/>
            <a:ext cx="4925992" cy="2585323"/>
          </a:xfrm>
          <a:prstGeom prst="rect">
            <a:avLst/>
          </a:prstGeom>
          <a:noFill/>
        </p:spPr>
        <p:txBody>
          <a:bodyPr wrap="square" rtlCol="0">
            <a:spAutoFit/>
          </a:bodyPr>
          <a:lstStyle/>
          <a:p>
            <a:pPr marL="342900" indent="-342900">
              <a:buFont typeface="+mj-lt"/>
              <a:buAutoNum type="arabicPeriod"/>
            </a:pPr>
            <a:r>
              <a:rPr lang="en-US" altLang="zh-CN" dirty="0"/>
              <a:t>Not all the members were present.</a:t>
            </a:r>
          </a:p>
          <a:p>
            <a:pPr marL="342900" indent="-342900">
              <a:buFont typeface="+mj-lt"/>
              <a:buAutoNum type="arabicPeriod"/>
            </a:pPr>
            <a:r>
              <a:rPr lang="en-US" altLang="zh-CN" dirty="0"/>
              <a:t>She found only two mistakes.</a:t>
            </a:r>
          </a:p>
          <a:p>
            <a:pPr marL="342900" indent="-342900">
              <a:buFont typeface="+mj-lt"/>
              <a:buAutoNum type="arabicPeriod"/>
            </a:pPr>
            <a:r>
              <a:rPr lang="en-US" altLang="zh-CN" dirty="0"/>
              <a:t>At a meeting of the committee yesterday, the director said he hoped all members would give generously to the Fund.</a:t>
            </a:r>
          </a:p>
          <a:p>
            <a:pPr marL="342900" indent="-342900">
              <a:buFont typeface="+mj-lt"/>
              <a:buAutoNum type="arabicPeriod"/>
            </a:pPr>
            <a:r>
              <a:rPr lang="en-US" altLang="zh-CN" dirty="0"/>
              <a:t>On Tuesday evening at eight, Major R. E. Joyce will give a lecture in Bailey Hall on "My Experiences in Mesopotamia." The public is invited.</a:t>
            </a:r>
            <a:endParaRPr lang="zh-CN" altLang="en-US" dirty="0"/>
          </a:p>
        </p:txBody>
      </p:sp>
    </p:spTree>
    <p:extLst>
      <p:ext uri="{BB962C8B-B14F-4D97-AF65-F5344CB8AC3E}">
        <p14:creationId xmlns:p14="http://schemas.microsoft.com/office/powerpoint/2010/main" val="13677965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Rule 21:  In summaries, keep to one tense.</a:t>
            </a:r>
            <a:endParaRPr lang="zh-CN" altLang="en-US" dirty="0"/>
          </a:p>
        </p:txBody>
      </p:sp>
      <p:sp>
        <p:nvSpPr>
          <p:cNvPr id="3" name="内容占位符 2"/>
          <p:cNvSpPr>
            <a:spLocks noGrp="1"/>
          </p:cNvSpPr>
          <p:nvPr>
            <p:ph idx="1"/>
          </p:nvPr>
        </p:nvSpPr>
        <p:spPr>
          <a:xfrm>
            <a:off x="838200" y="1825625"/>
            <a:ext cx="10515600" cy="2005595"/>
          </a:xfrm>
        </p:spPr>
        <p:txBody>
          <a:bodyPr>
            <a:normAutofit lnSpcReduction="10000"/>
          </a:bodyPr>
          <a:lstStyle/>
          <a:p>
            <a:r>
              <a:rPr lang="en-US" altLang="zh-CN" dirty="0"/>
              <a:t>In summarizing the action of a drama, use the present tense. In summarizing a poem, story, or novel, also use the present, though you may use the past if it seems more natural to do so. If the summary is in the present tense, antecedent action should be expressed by the perfect; if in the past, by the past perfect.</a:t>
            </a:r>
          </a:p>
        </p:txBody>
      </p:sp>
      <p:sp>
        <p:nvSpPr>
          <p:cNvPr id="4" name="文本框 3"/>
          <p:cNvSpPr txBox="1"/>
          <p:nvPr/>
        </p:nvSpPr>
        <p:spPr>
          <a:xfrm>
            <a:off x="1331088" y="3966157"/>
            <a:ext cx="8437944" cy="2308324"/>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Chance prevents Friar John from delivering Friar Lawrence's letter to Romeo. Meanwhile, owing to her father's arbitrary change of the day set for her wedding, Juliet has been compelled to drink the potion on Tuesday night, with the result that Balthasar informs Romeo of her supposed death before Friar Lawrence learns of the </a:t>
            </a:r>
            <a:r>
              <a:rPr lang="en-US" altLang="zh-CN" sz="2400" dirty="0" err="1">
                <a:latin typeface="Times New Roman" panose="02020603050405020304" pitchFamily="18" charset="0"/>
                <a:cs typeface="Times New Roman" panose="02020603050405020304" pitchFamily="18" charset="0"/>
              </a:rPr>
              <a:t>nondelivery</a:t>
            </a:r>
            <a:r>
              <a:rPr lang="en-US" altLang="zh-CN" sz="2400" dirty="0">
                <a:latin typeface="Times New Roman" panose="02020603050405020304" pitchFamily="18" charset="0"/>
                <a:cs typeface="Times New Roman" panose="02020603050405020304" pitchFamily="18" charset="0"/>
              </a:rPr>
              <a:t> of the letter.</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24943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Rule 22: </a:t>
            </a:r>
            <a:br>
              <a:rPr lang="en-US" altLang="zh-CN" dirty="0"/>
            </a:br>
            <a:r>
              <a:rPr lang="en-US" altLang="zh-CN" dirty="0"/>
              <a:t>Place the emphatic words of a sentence at the end.</a:t>
            </a:r>
            <a:endParaRPr lang="zh-CN" altLang="en-US" dirty="0"/>
          </a:p>
        </p:txBody>
      </p:sp>
      <p:sp>
        <p:nvSpPr>
          <p:cNvPr id="3" name="内容占位符 2"/>
          <p:cNvSpPr>
            <a:spLocks noGrp="1"/>
          </p:cNvSpPr>
          <p:nvPr>
            <p:ph idx="1"/>
          </p:nvPr>
        </p:nvSpPr>
        <p:spPr>
          <a:xfrm>
            <a:off x="838200" y="1825625"/>
            <a:ext cx="10515600" cy="963874"/>
          </a:xfrm>
        </p:spPr>
        <p:txBody>
          <a:bodyPr/>
          <a:lstStyle/>
          <a:p>
            <a:r>
              <a:rPr lang="en-US" altLang="zh-CN" dirty="0"/>
              <a:t>The proper place in the sentence for the word or group of words that the writer desires to make most prominent is usually the end.</a:t>
            </a:r>
            <a:endParaRPr lang="zh-CN" altLang="en-US" dirty="0"/>
          </a:p>
        </p:txBody>
      </p:sp>
      <p:sp>
        <p:nvSpPr>
          <p:cNvPr id="4" name="文本框 3"/>
          <p:cNvSpPr txBox="1"/>
          <p:nvPr/>
        </p:nvSpPr>
        <p:spPr>
          <a:xfrm>
            <a:off x="1076446" y="3252486"/>
            <a:ext cx="4664597"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Humanity has hardly advanced in fortitude since that time, though it has advanced in many other ways.</a:t>
            </a:r>
          </a:p>
          <a:p>
            <a:pPr marL="285750" indent="-285750">
              <a:buFont typeface="Arial" panose="020B0604020202020204" pitchFamily="34" charset="0"/>
              <a:buChar char="•"/>
            </a:pPr>
            <a:r>
              <a:rPr lang="en-US" altLang="zh-CN" dirty="0"/>
              <a:t>This steel is principally used for making razors, because of its hardness.</a:t>
            </a:r>
          </a:p>
        </p:txBody>
      </p:sp>
      <p:sp>
        <p:nvSpPr>
          <p:cNvPr id="5" name="文本框 4"/>
          <p:cNvSpPr txBox="1"/>
          <p:nvPr/>
        </p:nvSpPr>
        <p:spPr>
          <a:xfrm>
            <a:off x="6217535" y="3252486"/>
            <a:ext cx="4664597"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Since that time, humanity has advanced in many ways, but it has hardly advanced in fortitude.</a:t>
            </a:r>
          </a:p>
          <a:p>
            <a:pPr marL="285750" indent="-285750">
              <a:buFont typeface="Arial" panose="020B0604020202020204" pitchFamily="34" charset="0"/>
              <a:buChar char="•"/>
            </a:pPr>
            <a:r>
              <a:rPr lang="en-US" altLang="zh-CN" dirty="0"/>
              <a:t>Because of its hardness, this steel is used principally for making razors.</a:t>
            </a:r>
            <a:endParaRPr lang="zh-CN" altLang="en-US" dirty="0"/>
          </a:p>
        </p:txBody>
      </p:sp>
      <p:sp>
        <p:nvSpPr>
          <p:cNvPr id="6" name="矩形 5"/>
          <p:cNvSpPr/>
          <p:nvPr/>
        </p:nvSpPr>
        <p:spPr>
          <a:xfrm>
            <a:off x="1076446" y="5308547"/>
            <a:ext cx="9515354" cy="1200329"/>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The word or group of words entitled to this position of prominence is usually the logical predicate — that is, the  new element in the sentence, as it is in the second example. </a:t>
            </a:r>
          </a:p>
        </p:txBody>
      </p:sp>
    </p:spTree>
    <p:extLst>
      <p:ext uri="{BB962C8B-B14F-4D97-AF65-F5344CB8AC3E}">
        <p14:creationId xmlns:p14="http://schemas.microsoft.com/office/powerpoint/2010/main" val="1312608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22</a:t>
            </a:r>
            <a:endParaRPr lang="zh-CN" altLang="en-US" dirty="0"/>
          </a:p>
        </p:txBody>
      </p:sp>
      <p:sp>
        <p:nvSpPr>
          <p:cNvPr id="3" name="内容占位符 2"/>
          <p:cNvSpPr>
            <a:spLocks noGrp="1"/>
          </p:cNvSpPr>
          <p:nvPr>
            <p:ph idx="1"/>
          </p:nvPr>
        </p:nvSpPr>
        <p:spPr/>
        <p:txBody>
          <a:bodyPr/>
          <a:lstStyle/>
          <a:p>
            <a:r>
              <a:rPr lang="en-US" altLang="zh-CN" dirty="0"/>
              <a:t>The effectiveness of the periodic sentence arises from the prominence it gives to the main statement.</a:t>
            </a:r>
          </a:p>
          <a:p>
            <a:endParaRPr lang="en-US" altLang="zh-CN" dirty="0"/>
          </a:p>
          <a:p>
            <a:pPr lvl="1"/>
            <a:r>
              <a:rPr lang="en-US" altLang="zh-CN" dirty="0">
                <a:latin typeface="Times New Roman" panose="02020603050405020304" pitchFamily="18" charset="0"/>
                <a:cs typeface="Times New Roman" panose="02020603050405020304" pitchFamily="18" charset="0"/>
              </a:rPr>
              <a:t>Four centuries ago, Christopher Columbus, one of the Italian mariners whom the decline of their own republics had put at the service of the world and of adventure, seeking for Spain a westward passage to the Indies to offset the achievement of Portuguese discoverers, lighted on America.</a:t>
            </a: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With these hopes and in this belief I would urge you, laying aside all hindrance, thrusting away all private aims, to devote yourself unswervingly and unflinchingly to the vigorous and successful prosecution of this war.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38059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22</a:t>
            </a:r>
            <a:endParaRPr lang="zh-CN" altLang="en-US" dirty="0"/>
          </a:p>
        </p:txBody>
      </p:sp>
      <p:sp>
        <p:nvSpPr>
          <p:cNvPr id="3" name="内容占位符 2"/>
          <p:cNvSpPr>
            <a:spLocks noGrp="1"/>
          </p:cNvSpPr>
          <p:nvPr>
            <p:ph idx="1"/>
          </p:nvPr>
        </p:nvSpPr>
        <p:spPr/>
        <p:txBody>
          <a:bodyPr/>
          <a:lstStyle/>
          <a:p>
            <a:r>
              <a:rPr lang="en-US" altLang="zh-CN" dirty="0"/>
              <a:t>The other prominent position in the sentence is the beginning. Any element in the sentence other than the subject becomes emphatic when placed first.</a:t>
            </a:r>
          </a:p>
          <a:p>
            <a:pPr lvl="1"/>
            <a:r>
              <a:rPr lang="en-US" altLang="zh-CN" dirty="0">
                <a:latin typeface="Times New Roman" panose="02020603050405020304" pitchFamily="18" charset="0"/>
                <a:cs typeface="Times New Roman" panose="02020603050405020304" pitchFamily="18" charset="0"/>
              </a:rPr>
              <a:t>Deceit or treachery she could never forgive.</a:t>
            </a:r>
          </a:p>
          <a:p>
            <a:pPr lvl="1"/>
            <a:r>
              <a:rPr lang="en-US" altLang="zh-CN" dirty="0">
                <a:latin typeface="Times New Roman" panose="02020603050405020304" pitchFamily="18" charset="0"/>
                <a:cs typeface="Times New Roman" panose="02020603050405020304" pitchFamily="18" charset="0"/>
              </a:rPr>
              <a:t>Vast and rude, fretted by the action of nearly three thousand years, the fragments of this architecture may often seem, at first sight, like works of nature.</a:t>
            </a:r>
          </a:p>
          <a:p>
            <a:pPr lvl="1"/>
            <a:r>
              <a:rPr lang="en-US" altLang="zh-CN" dirty="0">
                <a:latin typeface="Times New Roman" panose="02020603050405020304" pitchFamily="18" charset="0"/>
                <a:cs typeface="Times New Roman" panose="02020603050405020304" pitchFamily="18" charset="0"/>
              </a:rPr>
              <a:t>Home is the sailor.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4361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22</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latin typeface="Times New Roman" panose="02020603050405020304" pitchFamily="18" charset="0"/>
                <a:cs typeface="Times New Roman" panose="02020603050405020304" pitchFamily="18" charset="0"/>
              </a:rPr>
              <a:t>A subject coming first in its sentence may be emphatic, but hardly by its position alone. In the sentence</a:t>
            </a:r>
          </a:p>
          <a:p>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Great kings worshiped at his shrine</a:t>
            </a:r>
          </a:p>
          <a:p>
            <a:r>
              <a:rPr lang="en-US" altLang="zh-CN" dirty="0">
                <a:latin typeface="Times New Roman" panose="02020603050405020304" pitchFamily="18" charset="0"/>
                <a:cs typeface="Times New Roman" panose="02020603050405020304" pitchFamily="18" charset="0"/>
              </a:rPr>
              <a:t>the emphasis upon  </a:t>
            </a:r>
            <a:r>
              <a:rPr lang="en-US" altLang="zh-CN" i="1" dirty="0">
                <a:latin typeface="Times New Roman" panose="02020603050405020304" pitchFamily="18" charset="0"/>
                <a:cs typeface="Times New Roman" panose="02020603050405020304" pitchFamily="18" charset="0"/>
              </a:rPr>
              <a:t>kings </a:t>
            </a:r>
            <a:r>
              <a:rPr lang="en-US" altLang="zh-CN" dirty="0">
                <a:latin typeface="Times New Roman" panose="02020603050405020304" pitchFamily="18" charset="0"/>
                <a:cs typeface="Times New Roman" panose="02020603050405020304" pitchFamily="18" charset="0"/>
              </a:rPr>
              <a:t>arises largely from its meaning and from the context.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To receive special emphasis, the subject of a sentence must take the position of the predicate.</a:t>
            </a:r>
          </a:p>
          <a:p>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Through the middle of the valley flowed </a:t>
            </a:r>
            <a:r>
              <a:rPr lang="en-US" altLang="zh-CN" i="1" dirty="0">
                <a:latin typeface="Times New Roman" panose="02020603050405020304" pitchFamily="18" charset="0"/>
                <a:cs typeface="Times New Roman" panose="02020603050405020304" pitchFamily="18" charset="0"/>
              </a:rPr>
              <a:t>a winding stream</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The principle that the proper place for what is to be made most prominent is the end applies equally to the words of a sentence, to the sentences of a paragraph, and to the paragraphs of a composition.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4314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1268" y="2818958"/>
            <a:ext cx="10515600" cy="1325563"/>
          </a:xfrm>
        </p:spPr>
        <p:txBody>
          <a:bodyPr/>
          <a:lstStyle/>
          <a:p>
            <a:pPr algn="ctr"/>
            <a:r>
              <a:rPr lang="en-US" altLang="zh-CN" dirty="0"/>
              <a:t>An Approach to Style</a:t>
            </a:r>
            <a:endParaRPr lang="zh-CN" altLang="en-US" dirty="0"/>
          </a:p>
        </p:txBody>
      </p:sp>
    </p:spTree>
    <p:extLst>
      <p:ext uri="{BB962C8B-B14F-4D97-AF65-F5344CB8AC3E}">
        <p14:creationId xmlns:p14="http://schemas.microsoft.com/office/powerpoint/2010/main" val="2917401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Suggestions to a Satisfactory Style</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en-US" altLang="zh-CN" dirty="0"/>
              <a:t>Place yourself in the background. </a:t>
            </a:r>
          </a:p>
          <a:p>
            <a:pPr marL="514350" indent="-514350">
              <a:buFont typeface="+mj-lt"/>
              <a:buAutoNum type="arabicPeriod"/>
            </a:pPr>
            <a:r>
              <a:rPr lang="en-US" altLang="zh-CN" dirty="0"/>
              <a:t>Write in a way that comes naturally.</a:t>
            </a:r>
          </a:p>
          <a:p>
            <a:pPr marL="514350" indent="-514350">
              <a:buFont typeface="+mj-lt"/>
              <a:buAutoNum type="arabicPeriod"/>
            </a:pPr>
            <a:r>
              <a:rPr lang="en-US" altLang="zh-CN" dirty="0"/>
              <a:t>Work from a suitable design.</a:t>
            </a:r>
          </a:p>
          <a:p>
            <a:pPr marL="514350" indent="-514350">
              <a:buFont typeface="+mj-lt"/>
              <a:buAutoNum type="arabicPeriod"/>
            </a:pPr>
            <a:r>
              <a:rPr lang="en-US" altLang="zh-CN" dirty="0"/>
              <a:t>Write with nouns and verbs.</a:t>
            </a:r>
          </a:p>
          <a:p>
            <a:pPr marL="514350" indent="-514350">
              <a:buFont typeface="+mj-lt"/>
              <a:buAutoNum type="arabicPeriod"/>
            </a:pPr>
            <a:r>
              <a:rPr lang="en-US" altLang="zh-CN" dirty="0"/>
              <a:t>Revise and rewrite.</a:t>
            </a:r>
          </a:p>
          <a:p>
            <a:pPr marL="514350" indent="-514350">
              <a:buFont typeface="+mj-lt"/>
              <a:buAutoNum type="arabicPeriod"/>
            </a:pPr>
            <a:r>
              <a:rPr lang="en-US" altLang="zh-CN" dirty="0"/>
              <a:t>Do not overwrite.</a:t>
            </a:r>
          </a:p>
          <a:p>
            <a:pPr marL="514350" indent="-514350">
              <a:buFont typeface="+mj-lt"/>
              <a:buAutoNum type="arabicPeriod"/>
            </a:pPr>
            <a:r>
              <a:rPr lang="en-US" altLang="zh-CN" dirty="0"/>
              <a:t>Do not overstate.</a:t>
            </a:r>
          </a:p>
          <a:p>
            <a:pPr marL="514350" indent="-514350">
              <a:buFont typeface="+mj-lt"/>
              <a:buAutoNum type="arabicPeriod"/>
            </a:pPr>
            <a:r>
              <a:rPr lang="en-US" altLang="zh-CN" dirty="0"/>
              <a:t>Avoid the use of qualifiers.</a:t>
            </a:r>
            <a:endParaRPr lang="zh-CN" altLang="en-US" dirty="0"/>
          </a:p>
        </p:txBody>
      </p:sp>
    </p:spTree>
    <p:extLst>
      <p:ext uri="{BB962C8B-B14F-4D97-AF65-F5344CB8AC3E}">
        <p14:creationId xmlns:p14="http://schemas.microsoft.com/office/powerpoint/2010/main" val="5055557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Suggestions to a Satisfactory Style</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startAt="9"/>
            </a:pPr>
            <a:r>
              <a:rPr lang="en-US" altLang="zh-CN" dirty="0"/>
              <a:t>Do not affect a breezy manner.</a:t>
            </a:r>
          </a:p>
          <a:p>
            <a:pPr marL="514350" indent="-514350">
              <a:buFont typeface="+mj-lt"/>
              <a:buAutoNum type="arabicPeriod" startAt="9"/>
            </a:pPr>
            <a:r>
              <a:rPr lang="en-US" altLang="zh-CN" dirty="0"/>
              <a:t>Use orthodox spelling.</a:t>
            </a:r>
          </a:p>
          <a:p>
            <a:pPr marL="514350" indent="-514350">
              <a:buFont typeface="+mj-lt"/>
              <a:buAutoNum type="arabicPeriod" startAt="9"/>
            </a:pPr>
            <a:r>
              <a:rPr lang="en-US" altLang="zh-CN" dirty="0"/>
              <a:t>Do not explain too much.</a:t>
            </a:r>
          </a:p>
          <a:p>
            <a:pPr marL="514350" indent="-514350">
              <a:buFont typeface="+mj-lt"/>
              <a:buAutoNum type="arabicPeriod" startAt="9"/>
            </a:pPr>
            <a:r>
              <a:rPr lang="en-US" altLang="zh-CN" dirty="0"/>
              <a:t>Do not construct awkward adverbs.</a:t>
            </a:r>
          </a:p>
          <a:p>
            <a:pPr marL="514350" indent="-514350">
              <a:buFont typeface="+mj-lt"/>
              <a:buAutoNum type="arabicPeriod" startAt="9"/>
            </a:pPr>
            <a:r>
              <a:rPr lang="en-US" altLang="zh-CN" dirty="0"/>
              <a:t>Make sure the reader knows who is speaking.</a:t>
            </a:r>
          </a:p>
          <a:p>
            <a:pPr marL="514350" indent="-514350">
              <a:buFont typeface="+mj-lt"/>
              <a:buAutoNum type="arabicPeriod" startAt="9"/>
            </a:pPr>
            <a:r>
              <a:rPr lang="en-US" altLang="zh-CN" dirty="0"/>
              <a:t>Avoid fancy words.</a:t>
            </a:r>
          </a:p>
          <a:p>
            <a:pPr marL="514350" indent="-514350">
              <a:buFont typeface="+mj-lt"/>
              <a:buAutoNum type="arabicPeriod" startAt="9"/>
            </a:pPr>
            <a:r>
              <a:rPr lang="en-US" altLang="zh-CN" dirty="0"/>
              <a:t>Do not use dialect unless your ear is good.</a:t>
            </a:r>
          </a:p>
          <a:p>
            <a:pPr marL="514350" indent="-514350">
              <a:buFont typeface="+mj-lt"/>
              <a:buAutoNum type="arabicPeriod" startAt="9"/>
            </a:pPr>
            <a:r>
              <a:rPr lang="en-US" altLang="zh-CN" dirty="0"/>
              <a:t>Be clear.</a:t>
            </a:r>
            <a:endParaRPr lang="zh-CN" altLang="en-US" dirty="0"/>
          </a:p>
        </p:txBody>
      </p:sp>
    </p:spTree>
    <p:extLst>
      <p:ext uri="{BB962C8B-B14F-4D97-AF65-F5344CB8AC3E}">
        <p14:creationId xmlns:p14="http://schemas.microsoft.com/office/powerpoint/2010/main" val="14133067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Suggestions to a Satisfactory Style</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startAt="17"/>
            </a:pPr>
            <a:r>
              <a:rPr lang="en-US" altLang="zh-CN" dirty="0"/>
              <a:t>Do not inject opinion.</a:t>
            </a:r>
          </a:p>
          <a:p>
            <a:pPr marL="514350" indent="-514350">
              <a:buFont typeface="+mj-lt"/>
              <a:buAutoNum type="arabicPeriod" startAt="17"/>
            </a:pPr>
            <a:r>
              <a:rPr lang="en-US" altLang="zh-CN" dirty="0"/>
              <a:t>Use figures of speech sparingly.</a:t>
            </a:r>
          </a:p>
          <a:p>
            <a:pPr marL="514350" indent="-514350">
              <a:buFont typeface="+mj-lt"/>
              <a:buAutoNum type="arabicPeriod" startAt="17"/>
            </a:pPr>
            <a:r>
              <a:rPr lang="en-US" altLang="zh-CN" dirty="0"/>
              <a:t>Do not take shortcuts at the cost of clarity.</a:t>
            </a:r>
          </a:p>
          <a:p>
            <a:pPr marL="514350" indent="-514350">
              <a:buFont typeface="+mj-lt"/>
              <a:buAutoNum type="arabicPeriod" startAt="17"/>
            </a:pPr>
            <a:r>
              <a:rPr lang="en-US" altLang="zh-CN" dirty="0"/>
              <a:t>Avoid foreign languages.</a:t>
            </a:r>
          </a:p>
          <a:p>
            <a:pPr marL="514350" indent="-514350">
              <a:buFont typeface="+mj-lt"/>
              <a:buAutoNum type="arabicPeriod" startAt="17"/>
            </a:pPr>
            <a:r>
              <a:rPr lang="en-US" altLang="zh-CN" dirty="0"/>
              <a:t>Prefer the standard to the offbeat.</a:t>
            </a:r>
          </a:p>
        </p:txBody>
      </p:sp>
    </p:spTree>
    <p:extLst>
      <p:ext uri="{BB962C8B-B14F-4D97-AF65-F5344CB8AC3E}">
        <p14:creationId xmlns:p14="http://schemas.microsoft.com/office/powerpoint/2010/main" val="2686015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Rule 3:</a:t>
            </a:r>
            <a:endParaRPr lang="zh-CN" altLang="en-US" dirty="0"/>
          </a:p>
        </p:txBody>
      </p:sp>
      <p:sp>
        <p:nvSpPr>
          <p:cNvPr id="3" name="内容占位符 2"/>
          <p:cNvSpPr>
            <a:spLocks noGrp="1"/>
          </p:cNvSpPr>
          <p:nvPr>
            <p:ph idx="1"/>
          </p:nvPr>
        </p:nvSpPr>
        <p:spPr/>
        <p:txBody>
          <a:bodyPr/>
          <a:lstStyle/>
          <a:p>
            <a:r>
              <a:rPr lang="en-US" altLang="zh-CN" dirty="0"/>
              <a:t>Nonrestrictive (non essential) relative clauses are parenthetic.</a:t>
            </a:r>
          </a:p>
          <a:p>
            <a:pPr lvl="1"/>
            <a:r>
              <a:rPr lang="en-US" altLang="zh-CN" dirty="0"/>
              <a:t>The audience</a:t>
            </a:r>
            <a:r>
              <a:rPr lang="en-US" altLang="zh-CN" b="1" i="1" dirty="0"/>
              <a:t>, which had at first been indifferent, </a:t>
            </a:r>
            <a:r>
              <a:rPr lang="en-US" altLang="zh-CN" dirty="0"/>
              <a:t>became more and more interested.</a:t>
            </a:r>
          </a:p>
          <a:p>
            <a:pPr lvl="1"/>
            <a:r>
              <a:rPr lang="en-US" altLang="zh-CN" dirty="0"/>
              <a:t>In 1769</a:t>
            </a:r>
            <a:r>
              <a:rPr lang="en-US" altLang="zh-CN" b="1" i="1" dirty="0"/>
              <a:t>, when Napoleon was born, </a:t>
            </a:r>
            <a:r>
              <a:rPr lang="en-US" altLang="zh-CN" dirty="0"/>
              <a:t>Corsica had but recently been acquired by France.</a:t>
            </a:r>
          </a:p>
          <a:p>
            <a:pPr lvl="1"/>
            <a:r>
              <a:rPr lang="en-US" altLang="zh-CN" dirty="0"/>
              <a:t>Nether </a:t>
            </a:r>
            <a:r>
              <a:rPr lang="en-US" altLang="zh-CN" dirty="0" err="1"/>
              <a:t>Stowey</a:t>
            </a:r>
            <a:r>
              <a:rPr lang="en-US" altLang="zh-CN" b="1" i="1" dirty="0"/>
              <a:t>, where Coleridge wrote  The Rime of the Ancient Mariner , </a:t>
            </a:r>
            <a:r>
              <a:rPr lang="en-US" altLang="zh-CN" dirty="0"/>
              <a:t>is a few miles from Bridgewater.</a:t>
            </a:r>
          </a:p>
          <a:p>
            <a:r>
              <a:rPr lang="en-US" altLang="zh-CN" dirty="0"/>
              <a:t>Restrictive clauses, by contrast, are not parenthetic and are not set off by commas.</a:t>
            </a:r>
          </a:p>
          <a:p>
            <a:pPr lvl="1"/>
            <a:r>
              <a:rPr lang="en-US" altLang="zh-CN" dirty="0"/>
              <a:t>People who live in glass houses shouldn't throw stones.</a:t>
            </a:r>
            <a:endParaRPr lang="zh-CN" altLang="en-US" dirty="0"/>
          </a:p>
        </p:txBody>
      </p:sp>
    </p:spTree>
    <p:extLst>
      <p:ext uri="{BB962C8B-B14F-4D97-AF65-F5344CB8AC3E}">
        <p14:creationId xmlns:p14="http://schemas.microsoft.com/office/powerpoint/2010/main" val="42871306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6074" y="2240225"/>
            <a:ext cx="10515600" cy="1325563"/>
          </a:xfrm>
        </p:spPr>
        <p:txBody>
          <a:bodyPr/>
          <a:lstStyle/>
          <a:p>
            <a:pPr algn="ctr"/>
            <a:r>
              <a:rPr lang="zh-CN" altLang="en-US" dirty="0"/>
              <a:t>第三课：数学公式表达</a:t>
            </a:r>
            <a:br>
              <a:rPr lang="en-US" altLang="zh-CN" dirty="0"/>
            </a:br>
            <a:r>
              <a:rPr lang="en-US" altLang="zh-CN" dirty="0"/>
              <a:t>Mathematical Writing</a:t>
            </a:r>
            <a:endParaRPr lang="zh-CN" altLang="en-US" dirty="0"/>
          </a:p>
        </p:txBody>
      </p:sp>
    </p:spTree>
    <p:extLst>
      <p:ext uri="{BB962C8B-B14F-4D97-AF65-F5344CB8AC3E}">
        <p14:creationId xmlns:p14="http://schemas.microsoft.com/office/powerpoint/2010/main" val="30419275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Typography</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rotWithShape="1">
          <a:blip r:embed="rId2" cstate="print"/>
          <a:srcRect l="24778" t="36793" r="23956" b="29451"/>
          <a:stretch/>
        </p:blipFill>
        <p:spPr>
          <a:xfrm>
            <a:off x="608831" y="1825625"/>
            <a:ext cx="10895439" cy="4035349"/>
          </a:xfrm>
          <a:prstGeom prst="rect">
            <a:avLst/>
          </a:prstGeom>
        </p:spPr>
      </p:pic>
    </p:spTree>
    <p:extLst>
      <p:ext uri="{BB962C8B-B14F-4D97-AF65-F5344CB8AC3E}">
        <p14:creationId xmlns:p14="http://schemas.microsoft.com/office/powerpoint/2010/main" val="3900390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Avoid using Symbols in Titles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rotWithShape="1">
          <a:blip r:embed="rId2" cstate="print"/>
          <a:srcRect l="24779" t="42026" r="23575" b="46159"/>
          <a:stretch/>
        </p:blipFill>
        <p:spPr>
          <a:xfrm>
            <a:off x="752354" y="2620088"/>
            <a:ext cx="10601446" cy="1364156"/>
          </a:xfrm>
          <a:prstGeom prst="rect">
            <a:avLst/>
          </a:prstGeom>
        </p:spPr>
      </p:pic>
    </p:spTree>
    <p:extLst>
      <p:ext uri="{BB962C8B-B14F-4D97-AF65-F5344CB8AC3E}">
        <p14:creationId xmlns:p14="http://schemas.microsoft.com/office/powerpoint/2010/main" val="28015760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Stick with Notational and Typographical Conventions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3391381"/>
                <a:ext cx="10515600" cy="1145895"/>
              </a:xfrm>
            </p:spPr>
            <p:txBody>
              <a:bodyPr>
                <a:noAutofit/>
              </a:bodyPr>
              <a:lstStyle/>
              <a:p>
                <a:r>
                  <a:rPr lang="en-US" altLang="zh-CN" sz="1800" dirty="0">
                    <a:latin typeface="Times New Roman" panose="02020603050405020304" pitchFamily="18" charset="0"/>
                    <a:cs typeface="Times New Roman" panose="02020603050405020304" pitchFamily="18" charset="0"/>
                  </a:rPr>
                  <a:t>Bad:   It requires that I be a constant for … to be true.</a:t>
                </a:r>
              </a:p>
              <a:p>
                <a:r>
                  <a:rPr lang="en-US" altLang="zh-CN" sz="1800" dirty="0">
                    <a:latin typeface="Times New Roman" panose="02020603050405020304" pitchFamily="18" charset="0"/>
                    <a:cs typeface="Times New Roman" panose="02020603050405020304" pitchFamily="18" charset="0"/>
                  </a:rPr>
                  <a:t>Good: It requires that </a:t>
                </a:r>
                <a14:m>
                  <m:oMath xmlns:m="http://schemas.openxmlformats.org/officeDocument/2006/math">
                    <m:r>
                      <a:rPr lang="en-US" altLang="zh-CN" sz="1800" b="0" i="1" smtClean="0">
                        <a:latin typeface="Cambria Math" panose="02040503050406030204" pitchFamily="18" charset="0"/>
                        <a:cs typeface="Times New Roman" panose="02020603050405020304" pitchFamily="18" charset="0"/>
                      </a:rPr>
                      <m:t>𝐼</m:t>
                    </m:r>
                    <m:r>
                      <a:rPr lang="en-US" altLang="zh-CN" sz="1800" b="0" i="0" smtClean="0">
                        <a:latin typeface="Cambria Math" panose="02040503050406030204" pitchFamily="18" charset="0"/>
                        <a:cs typeface="Times New Roman" panose="02020603050405020304" pitchFamily="18" charset="0"/>
                      </a:rPr>
                      <m:t> </m:t>
                    </m:r>
                  </m:oMath>
                </a14:m>
                <a:r>
                  <a:rPr lang="en-US" altLang="zh-CN" sz="1800" dirty="0">
                    <a:latin typeface="Times New Roman" panose="02020603050405020304" pitchFamily="18" charset="0"/>
                    <a:cs typeface="Times New Roman" panose="02020603050405020304" pitchFamily="18" charset="0"/>
                  </a:rPr>
                  <a:t>be a constant for … to be true.</a:t>
                </a:r>
              </a:p>
              <a:p>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The first sentence causes confusion that the author who wrote this sentence is required to be a constant. “I” is a mathematical symbol.</a:t>
                </a:r>
              </a:p>
              <a:p>
                <a:endParaRPr lang="zh-CN" altLang="en-US" sz="18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3391381"/>
                <a:ext cx="10515600" cy="1145895"/>
              </a:xfrm>
              <a:blipFill rotWithShape="0">
                <a:blip r:embed="rId2" cstate="print"/>
                <a:stretch>
                  <a:fillRect l="-406" t="-4787" b="-57447"/>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3" cstate="print"/>
          <a:srcRect l="25253" t="14178" r="24241" b="74008"/>
          <a:stretch/>
        </p:blipFill>
        <p:spPr>
          <a:xfrm>
            <a:off x="838200" y="1771711"/>
            <a:ext cx="10866304" cy="1429779"/>
          </a:xfrm>
          <a:prstGeom prst="rect">
            <a:avLst/>
          </a:prstGeom>
        </p:spPr>
      </p:pic>
    </p:spTree>
    <p:extLst>
      <p:ext uri="{BB962C8B-B14F-4D97-AF65-F5344CB8AC3E}">
        <p14:creationId xmlns:p14="http://schemas.microsoft.com/office/powerpoint/2010/main" val="12556578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Do not Reuse Symbols</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Each symbol in a paper should be used for only one purpose.</a:t>
            </a:r>
          </a:p>
          <a:p>
            <a:r>
              <a:rPr lang="en-US" altLang="zh-CN" dirty="0">
                <a:latin typeface="Times New Roman" panose="02020603050405020304" pitchFamily="18" charset="0"/>
                <a:cs typeface="Times New Roman" panose="02020603050405020304" pitchFamily="18" charset="0"/>
              </a:rPr>
              <a:t>Define the symbol first before you use it.</a:t>
            </a:r>
          </a:p>
          <a:p>
            <a:pPr lvl="1"/>
            <a:r>
              <a:rPr lang="en-US" altLang="zh-CN" dirty="0">
                <a:latin typeface="Times New Roman" panose="02020603050405020304" pitchFamily="18" charset="0"/>
                <a:cs typeface="Times New Roman" panose="02020603050405020304" pitchFamily="18" charset="0"/>
              </a:rPr>
              <a:t>Let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be a random variable that follows the formal distribution.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98432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1350" y="191505"/>
            <a:ext cx="10515600" cy="1325563"/>
          </a:xfrm>
        </p:spPr>
        <p:txBody>
          <a:bodyPr/>
          <a:lstStyle/>
          <a:p>
            <a:pPr algn="ctr"/>
            <a:r>
              <a:rPr lang="en-US" altLang="zh-CN" dirty="0"/>
              <a:t>Do not Use Symbols for Words</a:t>
            </a:r>
            <a:endParaRPr lang="zh-CN" altLang="en-US" dirty="0"/>
          </a:p>
        </p:txBody>
      </p:sp>
      <p:pic>
        <p:nvPicPr>
          <p:cNvPr id="4" name="图片 3"/>
          <p:cNvPicPr>
            <a:picLocks noChangeAspect="1"/>
          </p:cNvPicPr>
          <p:nvPr/>
        </p:nvPicPr>
        <p:blipFill rotWithShape="1">
          <a:blip r:embed="rId2" cstate="print"/>
          <a:srcRect l="24304" t="26667" r="24525" b="10717"/>
          <a:stretch/>
        </p:blipFill>
        <p:spPr>
          <a:xfrm>
            <a:off x="2419108" y="1400537"/>
            <a:ext cx="7130005" cy="4907666"/>
          </a:xfrm>
          <a:prstGeom prst="rect">
            <a:avLst/>
          </a:prstGeom>
        </p:spPr>
      </p:pic>
    </p:spTree>
    <p:extLst>
      <p:ext uri="{BB962C8B-B14F-4D97-AF65-F5344CB8AC3E}">
        <p14:creationId xmlns:p14="http://schemas.microsoft.com/office/powerpoint/2010/main" val="33001620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Spell out numbers that are used as adjective</a:t>
            </a:r>
            <a:endParaRPr lang="zh-CN" altLang="en-US" dirty="0"/>
          </a:p>
        </p:txBody>
      </p:sp>
      <p:pic>
        <p:nvPicPr>
          <p:cNvPr id="4" name="图片 3"/>
          <p:cNvPicPr>
            <a:picLocks noChangeAspect="1"/>
          </p:cNvPicPr>
          <p:nvPr/>
        </p:nvPicPr>
        <p:blipFill rotWithShape="1">
          <a:blip r:embed="rId2" cstate="print"/>
          <a:srcRect l="24589" t="14683" r="25285" b="40253"/>
          <a:stretch/>
        </p:blipFill>
        <p:spPr>
          <a:xfrm>
            <a:off x="1608880" y="1783285"/>
            <a:ext cx="8421698" cy="4258701"/>
          </a:xfrm>
          <a:prstGeom prst="rect">
            <a:avLst/>
          </a:prstGeom>
        </p:spPr>
      </p:pic>
    </p:spTree>
    <p:extLst>
      <p:ext uri="{BB962C8B-B14F-4D97-AF65-F5344CB8AC3E}">
        <p14:creationId xmlns:p14="http://schemas.microsoft.com/office/powerpoint/2010/main" val="3600701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Avoid Unnecessary Subscripts</a:t>
            </a:r>
            <a:endParaRPr lang="zh-CN" altLang="en-US" dirty="0"/>
          </a:p>
        </p:txBody>
      </p:sp>
      <p:pic>
        <p:nvPicPr>
          <p:cNvPr id="4" name="图片 3"/>
          <p:cNvPicPr>
            <a:picLocks noChangeAspect="1"/>
          </p:cNvPicPr>
          <p:nvPr/>
        </p:nvPicPr>
        <p:blipFill rotWithShape="1">
          <a:blip r:embed="rId2" cstate="print"/>
          <a:srcRect l="25253" t="28692" r="24431" b="44304"/>
          <a:stretch/>
        </p:blipFill>
        <p:spPr>
          <a:xfrm>
            <a:off x="1239219" y="1967695"/>
            <a:ext cx="9930351" cy="2997843"/>
          </a:xfrm>
          <a:prstGeom prst="rect">
            <a:avLst/>
          </a:prstGeom>
        </p:spPr>
      </p:pic>
    </p:spTree>
    <p:extLst>
      <p:ext uri="{BB962C8B-B14F-4D97-AF65-F5344CB8AC3E}">
        <p14:creationId xmlns:p14="http://schemas.microsoft.com/office/powerpoint/2010/main" val="14391508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736484" cy="1325563"/>
          </a:xfrm>
        </p:spPr>
        <p:txBody>
          <a:bodyPr/>
          <a:lstStyle/>
          <a:p>
            <a:r>
              <a:rPr lang="en-US" altLang="zh-CN" dirty="0"/>
              <a:t>Consistent with your Natation and Terminology</a:t>
            </a:r>
            <a:endParaRPr lang="zh-CN" altLang="en-US" dirty="0"/>
          </a:p>
        </p:txBody>
      </p:sp>
      <p:pic>
        <p:nvPicPr>
          <p:cNvPr id="4" name="图片 3"/>
          <p:cNvPicPr>
            <a:picLocks noChangeAspect="1"/>
          </p:cNvPicPr>
          <p:nvPr/>
        </p:nvPicPr>
        <p:blipFill rotWithShape="1">
          <a:blip r:embed="rId2" cstate="print"/>
          <a:srcRect l="24495" t="36456" r="23765" b="36540"/>
          <a:stretch/>
        </p:blipFill>
        <p:spPr>
          <a:xfrm>
            <a:off x="838200" y="2190271"/>
            <a:ext cx="10123506" cy="2972038"/>
          </a:xfrm>
          <a:prstGeom prst="rect">
            <a:avLst/>
          </a:prstGeom>
        </p:spPr>
      </p:pic>
    </p:spTree>
    <p:extLst>
      <p:ext uri="{BB962C8B-B14F-4D97-AF65-F5344CB8AC3E}">
        <p14:creationId xmlns:p14="http://schemas.microsoft.com/office/powerpoint/2010/main" val="31427971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Keep Subscripts in the Same Order</a:t>
            </a:r>
            <a:endParaRPr lang="zh-CN" altLang="en-US" dirty="0"/>
          </a:p>
        </p:txBody>
      </p:sp>
      <p:pic>
        <p:nvPicPr>
          <p:cNvPr id="4" name="图片 3"/>
          <p:cNvPicPr>
            <a:picLocks noChangeAspect="1"/>
          </p:cNvPicPr>
          <p:nvPr/>
        </p:nvPicPr>
        <p:blipFill rotWithShape="1">
          <a:blip r:embed="rId2" cstate="print"/>
          <a:srcRect l="25253" t="23460" r="24146" b="38903"/>
          <a:stretch/>
        </p:blipFill>
        <p:spPr>
          <a:xfrm>
            <a:off x="1489768" y="2074108"/>
            <a:ext cx="9212463" cy="3854371"/>
          </a:xfrm>
          <a:prstGeom prst="rect">
            <a:avLst/>
          </a:prstGeom>
        </p:spPr>
      </p:pic>
    </p:spTree>
    <p:extLst>
      <p:ext uri="{BB962C8B-B14F-4D97-AF65-F5344CB8AC3E}">
        <p14:creationId xmlns:p14="http://schemas.microsoft.com/office/powerpoint/2010/main" val="31798438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14525</TotalTime>
  <Words>10434</Words>
  <Application>Microsoft Office PowerPoint</Application>
  <PresentationFormat>宽屏</PresentationFormat>
  <Paragraphs>770</Paragraphs>
  <Slides>137</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137</vt:i4>
      </vt:variant>
    </vt:vector>
  </HeadingPairs>
  <TitlesOfParts>
    <vt:vector size="147" baseType="lpstr">
      <vt:lpstr>Futura</vt:lpstr>
      <vt:lpstr>Palatino</vt:lpstr>
      <vt:lpstr>Trebuchet</vt:lpstr>
      <vt:lpstr>Arial</vt:lpstr>
      <vt:lpstr>Calibri</vt:lpstr>
      <vt:lpstr>Calibri Light</vt:lpstr>
      <vt:lpstr>Cambria Math</vt:lpstr>
      <vt:lpstr>Open Sans</vt:lpstr>
      <vt:lpstr>Times New Roman</vt:lpstr>
      <vt:lpstr>Office 主题</vt:lpstr>
      <vt:lpstr>Elementary Rules of Usage</vt:lpstr>
      <vt:lpstr>Rule 1: </vt:lpstr>
      <vt:lpstr>PowerPoint 演示文稿</vt:lpstr>
      <vt:lpstr>Rule 1</vt:lpstr>
      <vt:lpstr>Rule 2:</vt:lpstr>
      <vt:lpstr>Rule 3: Enclose parenthetic expressions between commas</vt:lpstr>
      <vt:lpstr>Rule 3:</vt:lpstr>
      <vt:lpstr>Rule 3:</vt:lpstr>
      <vt:lpstr>Rule 3:</vt:lpstr>
      <vt:lpstr>Rule 3:</vt:lpstr>
      <vt:lpstr>Rule 4: Place a comma before a conjunction introducing an independent clause.</vt:lpstr>
      <vt:lpstr>Rule 4:</vt:lpstr>
      <vt:lpstr>Rule 4:</vt:lpstr>
      <vt:lpstr>Rule 5: Do not join independent clauses with a comma</vt:lpstr>
      <vt:lpstr>Rule 5:</vt:lpstr>
      <vt:lpstr>Rule 5:</vt:lpstr>
      <vt:lpstr>Rule 6: Do not break sentences in two.</vt:lpstr>
      <vt:lpstr>Rule 7: Use a colon after an independent clause to introduce a list of particulars, an appositive, an amplification, or an illustrative quotation.</vt:lpstr>
      <vt:lpstr>Rule 7:</vt:lpstr>
      <vt:lpstr>Rule 7</vt:lpstr>
      <vt:lpstr>Rule 8:  Use a dash to set off an abrupt break or interruption and to announce a long appositive or summary.</vt:lpstr>
      <vt:lpstr>Rule 8: Em dashes in place of commas </vt:lpstr>
      <vt:lpstr>Rule 8: Em dashes in place of parentheses</vt:lpstr>
      <vt:lpstr>Rule 8: The em dash in place of a colon</vt:lpstr>
      <vt:lpstr>Rule 8: Multiple em dashes — — </vt:lpstr>
      <vt:lpstr>Rule 8: Spaces with the em dash</vt:lpstr>
      <vt:lpstr>Rule 8</vt:lpstr>
      <vt:lpstr>Singular or Plural Verb?</vt:lpstr>
      <vt:lpstr>PowerPoint 演示文稿</vt:lpstr>
      <vt:lpstr>PowerPoint 演示文稿</vt:lpstr>
      <vt:lpstr>Rule 9: The number of the subject determines the number of the verb.</vt:lpstr>
      <vt:lpstr>Rule 9</vt:lpstr>
      <vt:lpstr>Rule 9</vt:lpstr>
      <vt:lpstr>Rule 9</vt:lpstr>
      <vt:lpstr>Rule 9</vt:lpstr>
      <vt:lpstr>Rule 9</vt:lpstr>
      <vt:lpstr>Rule 9</vt:lpstr>
      <vt:lpstr>Rule 10: Use the proper case of pronoun</vt:lpstr>
      <vt:lpstr>Rule 10</vt:lpstr>
      <vt:lpstr>PowerPoint 演示文稿</vt:lpstr>
      <vt:lpstr>Rule 10</vt:lpstr>
      <vt:lpstr>Rule 10</vt:lpstr>
      <vt:lpstr>Rule 10</vt:lpstr>
      <vt:lpstr>Rule 10</vt:lpstr>
      <vt:lpstr>Rule 10</vt:lpstr>
      <vt:lpstr>Rule 11:  A participial phrase at the beginning of a sentence must refer to the grammatical subject.</vt:lpstr>
      <vt:lpstr>Rule 11</vt:lpstr>
      <vt:lpstr>Rule 11</vt:lpstr>
      <vt:lpstr>Elementary Principles of Composition</vt:lpstr>
      <vt:lpstr>Rule 12:  Choose a suitable design and hold to it</vt:lpstr>
      <vt:lpstr>Rule 12</vt:lpstr>
      <vt:lpstr>Rule 13:  Make the paragraph the unit of composition</vt:lpstr>
      <vt:lpstr>Rule 13</vt:lpstr>
      <vt:lpstr>Rule 13</vt:lpstr>
      <vt:lpstr>Rule 13</vt:lpstr>
      <vt:lpstr>Rule 14: Use the active voice</vt:lpstr>
      <vt:lpstr>Rule 14</vt:lpstr>
      <vt:lpstr>Rule 15: Put statements in positive form</vt:lpstr>
      <vt:lpstr>Rule 15</vt:lpstr>
      <vt:lpstr>Rule 15</vt:lpstr>
      <vt:lpstr>Rule 15</vt:lpstr>
      <vt:lpstr>Rule 16:  Use definite, specific, concrete language</vt:lpstr>
      <vt:lpstr>Rule 17: Omit needless words</vt:lpstr>
      <vt:lpstr>Rule 17: Omit needless words</vt:lpstr>
      <vt:lpstr>Rule 17: Omit needless words</vt:lpstr>
      <vt:lpstr>Rule 18:  Avoid a succession of loose sentences</vt:lpstr>
      <vt:lpstr>Rule 18</vt:lpstr>
      <vt:lpstr>Rule 18</vt:lpstr>
      <vt:lpstr>Rule 18</vt:lpstr>
      <vt:lpstr>Rule 18</vt:lpstr>
      <vt:lpstr>Rule 19:  Express coordinate ideas in similar form</vt:lpstr>
      <vt:lpstr>Rule 19</vt:lpstr>
      <vt:lpstr>Rule 19</vt:lpstr>
      <vt:lpstr>Rule 19</vt:lpstr>
      <vt:lpstr>Rule 19</vt:lpstr>
      <vt:lpstr>Rule 20:  Keep related words together.</vt:lpstr>
      <vt:lpstr>Rule 20</vt:lpstr>
      <vt:lpstr>Rule 20</vt:lpstr>
      <vt:lpstr>Rule 20</vt:lpstr>
      <vt:lpstr>Rule 20</vt:lpstr>
      <vt:lpstr>Rule 21:  In summaries, keep to one tense.</vt:lpstr>
      <vt:lpstr>Rule 22:  Place the emphatic words of a sentence at the end.</vt:lpstr>
      <vt:lpstr>Rule 22</vt:lpstr>
      <vt:lpstr>Rule 22</vt:lpstr>
      <vt:lpstr>Rule 22</vt:lpstr>
      <vt:lpstr>An Approach to Style</vt:lpstr>
      <vt:lpstr>Suggestions to a Satisfactory Style</vt:lpstr>
      <vt:lpstr>Suggestions to a Satisfactory Style</vt:lpstr>
      <vt:lpstr>Suggestions to a Satisfactory Style</vt:lpstr>
      <vt:lpstr>第三课：数学公式表达 Mathematical Writing</vt:lpstr>
      <vt:lpstr>Typography</vt:lpstr>
      <vt:lpstr>Avoid using Symbols in Titles</vt:lpstr>
      <vt:lpstr>Stick with Notational and Typographical Conventions</vt:lpstr>
      <vt:lpstr>Do not Reuse Symbols</vt:lpstr>
      <vt:lpstr>Do not Use Symbols for Words</vt:lpstr>
      <vt:lpstr>Spell out numbers that are used as adjective</vt:lpstr>
      <vt:lpstr>Avoid Unnecessary Subscripts</vt:lpstr>
      <vt:lpstr>Consistent with your Natation and Terminology</vt:lpstr>
      <vt:lpstr>Keep Subscripts in the Same Order</vt:lpstr>
      <vt:lpstr>Remove symbols that are used only once</vt:lpstr>
      <vt:lpstr>Figures and Tables</vt:lpstr>
      <vt:lpstr>Math and Sentences</vt:lpstr>
      <vt:lpstr>Do not begin a sentence with a symbol</vt:lpstr>
      <vt:lpstr>Make sure the same symbol is always read the same</vt:lpstr>
      <vt:lpstr>Punctuation and coherence</vt:lpstr>
      <vt:lpstr>Separate different formulas with words</vt:lpstr>
      <vt:lpstr>Use simple English</vt:lpstr>
      <vt:lpstr>Do not overload math terms</vt:lpstr>
      <vt:lpstr>Every “if” should have a “then”</vt:lpstr>
      <vt:lpstr>Give the reader useful reminders</vt:lpstr>
      <vt:lpstr>Give the reader useful reminders</vt:lpstr>
      <vt:lpstr>Define terms right before you use them</vt:lpstr>
      <vt:lpstr>Use displayed equations appropriately</vt:lpstr>
      <vt:lpstr>Use displayed equations appropriately</vt:lpstr>
      <vt:lpstr>Use displayed equations appropriately</vt:lpstr>
      <vt:lpstr>Make your fractions readable</vt:lpstr>
      <vt:lpstr>Watch your breaks and alignment in expressions</vt:lpstr>
      <vt:lpstr>Watch your breaks and alignment in expressions</vt:lpstr>
      <vt:lpstr>Align your ellipsis properly</vt:lpstr>
      <vt:lpstr>Expressing Caution</vt:lpstr>
      <vt:lpstr>Expressing Caution</vt:lpstr>
      <vt:lpstr>Various words are used to describe this feature of academic language.</vt:lpstr>
      <vt:lpstr>Words used to express caution</vt:lpstr>
      <vt:lpstr>Caution in interpreting others’ research</vt:lpstr>
      <vt:lpstr>Task 1</vt:lpstr>
      <vt:lpstr>PowerPoint 演示文稿</vt:lpstr>
      <vt:lpstr>Task 2</vt:lpstr>
      <vt:lpstr>Caution in interpreting your own findings</vt:lpstr>
      <vt:lpstr>Task 3</vt:lpstr>
      <vt:lpstr>PowerPoint 演示文稿</vt:lpstr>
      <vt:lpstr>Task 4</vt:lpstr>
      <vt:lpstr>Text (Part one)</vt:lpstr>
      <vt:lpstr>Text (Part two)</vt:lpstr>
      <vt:lpstr>Caution in interpreting data</vt:lpstr>
      <vt:lpstr>Caution in interpreting data</vt:lpstr>
      <vt:lpstr>Task 5</vt:lpstr>
      <vt:lpstr>Phrase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Reading and Writing</dc:title>
  <dc:creator>jhuang</dc:creator>
  <cp:lastModifiedBy>Yueling Che</cp:lastModifiedBy>
  <cp:revision>181</cp:revision>
  <dcterms:created xsi:type="dcterms:W3CDTF">2018-08-02T07:34:57Z</dcterms:created>
  <dcterms:modified xsi:type="dcterms:W3CDTF">2024-09-11T01:15:44Z</dcterms:modified>
</cp:coreProperties>
</file>